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42" r:id="rId2"/>
    <p:sldId id="258" r:id="rId3"/>
    <p:sldId id="260" r:id="rId4"/>
    <p:sldId id="368" r:id="rId5"/>
    <p:sldId id="358" r:id="rId6"/>
    <p:sldId id="261" r:id="rId7"/>
    <p:sldId id="262" r:id="rId8"/>
    <p:sldId id="294" r:id="rId9"/>
    <p:sldId id="270" r:id="rId10"/>
    <p:sldId id="271" r:id="rId11"/>
    <p:sldId id="348" r:id="rId12"/>
    <p:sldId id="359" r:id="rId13"/>
    <p:sldId id="286" r:id="rId14"/>
    <p:sldId id="287" r:id="rId15"/>
    <p:sldId id="350" r:id="rId16"/>
    <p:sldId id="340" r:id="rId17"/>
    <p:sldId id="371" r:id="rId18"/>
    <p:sldId id="370" r:id="rId19"/>
    <p:sldId id="369" r:id="rId20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E07E83"/>
    <a:srgbClr val="FFCCCC"/>
    <a:srgbClr val="FFE5E5"/>
    <a:srgbClr val="A7CBFF"/>
    <a:srgbClr val="E9F7FF"/>
    <a:srgbClr val="DDDDDD"/>
    <a:srgbClr val="FB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7" autoAdjust="0"/>
    <p:restoredTop sz="94660" autoAdjust="0"/>
  </p:normalViewPr>
  <p:slideViewPr>
    <p:cSldViewPr>
      <p:cViewPr varScale="1">
        <p:scale>
          <a:sx n="100" d="100"/>
          <a:sy n="100" d="100"/>
        </p:scale>
        <p:origin x="-12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7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9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9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8186E74-7609-42EF-A694-27909E978BE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2801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2EE9D0F-9AFF-4965-B6A9-DB8B9569695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0033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9C0F68-990E-43C8-97CB-C2173158F266}" type="slidenum">
              <a:rPr lang="da-DK" sz="1200"/>
              <a:pPr eaLnBrk="1" hangingPunct="1"/>
              <a:t>1</a:t>
            </a:fld>
            <a:endParaRPr lang="da-DK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66AD469-A77B-4F8F-9D76-810CC53E3237}" type="slidenum">
              <a:rPr lang="da-DK" sz="1200">
                <a:solidFill>
                  <a:prstClr val="black"/>
                </a:solidFill>
              </a:rPr>
              <a:pPr eaLnBrk="1" hangingPunct="1"/>
              <a:t>12</a:t>
            </a:fld>
            <a:endParaRPr lang="da-DK" sz="120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D1BDD24-9DD9-4F61-8858-08BECDBCD940}" type="slidenum">
              <a:rPr lang="da-DK" sz="1200"/>
              <a:pPr eaLnBrk="1" hangingPunct="1"/>
              <a:t>13</a:t>
            </a:fld>
            <a:endParaRPr lang="da-DK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5C694B4-07B7-4A1D-B75F-B938C1D154C0}" type="slidenum">
              <a:rPr lang="da-DK" sz="1200"/>
              <a:pPr eaLnBrk="1" hangingPunct="1"/>
              <a:t>14</a:t>
            </a:fld>
            <a:endParaRPr lang="da-DK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1701A39-8492-4647-9A3B-B3DF65B28CA2}" type="slidenum">
              <a:rPr lang="da-DK" sz="1200"/>
              <a:pPr eaLnBrk="1" hangingPunct="1"/>
              <a:t>15</a:t>
            </a:fld>
            <a:endParaRPr lang="da-DK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F186B8-A1CC-4A12-B297-6B65B6964E94}" type="slidenum">
              <a:rPr lang="da-DK" sz="1200"/>
              <a:pPr eaLnBrk="1" hangingPunct="1"/>
              <a:t>16</a:t>
            </a:fld>
            <a:endParaRPr lang="da-DK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3B52B2-CFFF-4A1C-B6CE-830379C85DCA}" type="slidenum">
              <a:rPr lang="da-DK" sz="1200"/>
              <a:pPr eaLnBrk="1" hangingPunct="1"/>
              <a:t>2</a:t>
            </a:fld>
            <a:endParaRPr lang="da-DK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C0000E-5526-48E0-AFC6-5EA9DD5EFBBD}" type="slidenum">
              <a:rPr lang="da-DK" sz="1200"/>
              <a:pPr eaLnBrk="1" hangingPunct="1"/>
              <a:t>3</a:t>
            </a:fld>
            <a:endParaRPr lang="da-DK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7C04E85-1B64-4CD9-AB36-DDF2E2A34D60}" type="slidenum">
              <a:rPr lang="da-DK" sz="1200"/>
              <a:pPr eaLnBrk="1" hangingPunct="1"/>
              <a:t>6</a:t>
            </a:fld>
            <a:endParaRPr lang="da-DK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8FC7BA4-81FB-4B3D-ADD3-D30D87471269}" type="slidenum">
              <a:rPr lang="da-DK" sz="1200"/>
              <a:pPr eaLnBrk="1" hangingPunct="1"/>
              <a:t>7</a:t>
            </a:fld>
            <a:endParaRPr lang="da-DK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5F3336F-84C3-4B3B-B2CB-63FE917AD618}" type="slidenum">
              <a:rPr lang="da-DK" sz="1200"/>
              <a:pPr eaLnBrk="1" hangingPunct="1"/>
              <a:t>8</a:t>
            </a:fld>
            <a:endParaRPr lang="da-DK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05792A8-D560-4CBF-AB81-CC192E309F79}" type="slidenum">
              <a:rPr lang="da-DK" sz="1200"/>
              <a:pPr eaLnBrk="1" hangingPunct="1"/>
              <a:t>9</a:t>
            </a:fld>
            <a:endParaRPr lang="da-DK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58D22DB-B6F8-4596-9713-6C59AE69AFB9}" type="slidenum">
              <a:rPr lang="da-DK" sz="1200"/>
              <a:pPr eaLnBrk="1" hangingPunct="1"/>
              <a:t>10</a:t>
            </a:fld>
            <a:endParaRPr lang="da-DK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93C934-C31E-4E27-AC39-343BDCA8C699}" type="slidenum">
              <a:rPr lang="da-DK" sz="1200"/>
              <a:pPr eaLnBrk="1" hangingPunct="1"/>
              <a:t>11</a:t>
            </a:fld>
            <a:endParaRPr lang="da-DK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6740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973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9723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161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377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7523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129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9691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729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580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7987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9F7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64388" y="6400800"/>
            <a:ext cx="2230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/>
            </a:lvl1pPr>
          </a:lstStyle>
          <a:p>
            <a:pPr>
              <a:defRPr/>
            </a:pPr>
            <a:endParaRPr lang="da-DK"/>
          </a:p>
          <a:p>
            <a:pPr>
              <a:defRPr/>
            </a:pPr>
            <a:endParaRPr lang="da-DK"/>
          </a:p>
        </p:txBody>
      </p:sp>
      <p:pic>
        <p:nvPicPr>
          <p:cNvPr id="1029" name="Picture 8" descr="redba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839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9" descr="figlogocmy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9175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28.jpg"/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12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11" Type="http://schemas.openxmlformats.org/officeDocument/2006/relationships/image" Target="../media/image26.jpg"/><Relationship Id="rId5" Type="http://schemas.openxmlformats.org/officeDocument/2006/relationships/image" Target="../media/image20.png"/><Relationship Id="rId15" Type="http://schemas.openxmlformats.org/officeDocument/2006/relationships/image" Target="../media/image30.jp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Relationship Id="rId1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dsholder til dato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a-DK" sz="1400"/>
          </a:p>
          <a:p>
            <a:pPr eaLnBrk="1" hangingPunct="1"/>
            <a:endParaRPr lang="da-DK" sz="1400"/>
          </a:p>
        </p:txBody>
      </p:sp>
      <p:sp>
        <p:nvSpPr>
          <p:cNvPr id="2051" name="Text Box 1026"/>
          <p:cNvSpPr txBox="1">
            <a:spLocks noChangeArrowheads="1"/>
          </p:cNvSpPr>
          <p:nvPr/>
        </p:nvSpPr>
        <p:spPr bwMode="auto">
          <a:xfrm>
            <a:off x="484188" y="36513"/>
            <a:ext cx="88392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vantGarde" pitchFamily="34" charset="0"/>
              </a:rPr>
              <a:t>               </a:t>
            </a:r>
          </a:p>
          <a:p>
            <a:pPr eaLnBrk="1" hangingPunct="1"/>
            <a:r>
              <a:rPr lang="en-US" sz="1800">
                <a:latin typeface="AvantGarde" pitchFamily="34" charset="0"/>
              </a:rPr>
              <a:t>	International Federation of Surveyors</a:t>
            </a:r>
            <a:br>
              <a:rPr lang="en-US" sz="1800">
                <a:latin typeface="AvantGarde" pitchFamily="34" charset="0"/>
              </a:rPr>
            </a:br>
            <a:r>
              <a:rPr lang="en-US" sz="1800">
                <a:latin typeface="AvantGarde" pitchFamily="34" charset="0"/>
              </a:rPr>
              <a:t>              Fédération Internationale des Géomètres</a:t>
            </a:r>
            <a:br>
              <a:rPr lang="en-US" sz="1800">
                <a:latin typeface="AvantGarde" pitchFamily="34" charset="0"/>
              </a:rPr>
            </a:br>
            <a:r>
              <a:rPr lang="en-US" sz="1800">
                <a:latin typeface="AvantGarde" pitchFamily="34" charset="0"/>
              </a:rPr>
              <a:t>              International Vereinigung der Vermessungsingenieure</a:t>
            </a:r>
          </a:p>
          <a:p>
            <a:pPr eaLnBrk="1" hangingPunct="1"/>
            <a:r>
              <a:rPr lang="en-US" sz="1800">
                <a:latin typeface="AvantGarde" pitchFamily="34" charset="0"/>
              </a:rPr>
              <a:t/>
            </a:r>
            <a:br>
              <a:rPr lang="en-US" sz="1800">
                <a:latin typeface="AvantGarde" pitchFamily="34" charset="0"/>
              </a:rPr>
            </a:br>
            <a:endParaRPr lang="en-US"/>
          </a:p>
        </p:txBody>
      </p:sp>
      <p:sp>
        <p:nvSpPr>
          <p:cNvPr id="2052" name="Text Box 1027"/>
          <p:cNvSpPr txBox="1">
            <a:spLocks noChangeArrowheads="1"/>
          </p:cNvSpPr>
          <p:nvPr/>
        </p:nvSpPr>
        <p:spPr bwMode="auto">
          <a:xfrm>
            <a:off x="2555875" y="5013325"/>
            <a:ext cx="4176713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2800" b="1"/>
          </a:p>
          <a:p>
            <a:pPr eaLnBrk="1" hangingPunct="1"/>
            <a:endParaRPr lang="en-US" sz="2800" b="1"/>
          </a:p>
        </p:txBody>
      </p:sp>
      <p:sp>
        <p:nvSpPr>
          <p:cNvPr id="2053" name="Text Box 1031"/>
          <p:cNvSpPr txBox="1">
            <a:spLocks noChangeArrowheads="1"/>
          </p:cNvSpPr>
          <p:nvPr/>
        </p:nvSpPr>
        <p:spPr bwMode="auto">
          <a:xfrm>
            <a:off x="179388" y="2014677"/>
            <a:ext cx="8964612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i-FI" sz="3600" b="1" i="1" dirty="0">
                <a:latin typeface="Arial" pitchFamily="34" charset="0"/>
                <a:cs typeface="Arial" pitchFamily="34" charset="0"/>
              </a:rPr>
              <a:t>Welcome to a brief presentation of:</a:t>
            </a:r>
          </a:p>
          <a:p>
            <a:pPr algn="ctr" eaLnBrk="1" hangingPunct="1"/>
            <a:endParaRPr lang="fi-FI" sz="3600" b="1" dirty="0"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lang="fi-FI" sz="3600" b="1" dirty="0">
                <a:latin typeface="Arial" pitchFamily="34" charset="0"/>
                <a:cs typeface="Arial" pitchFamily="34" charset="0"/>
              </a:rPr>
              <a:t>FIG </a:t>
            </a:r>
            <a:r>
              <a:rPr lang="fi-FI" sz="3600" b="1" dirty="0" smtClean="0">
                <a:latin typeface="Arial" pitchFamily="34" charset="0"/>
                <a:cs typeface="Arial" pitchFamily="34" charset="0"/>
              </a:rPr>
              <a:t>- International </a:t>
            </a:r>
            <a:r>
              <a:rPr lang="fi-FI" sz="3600" b="1" dirty="0">
                <a:latin typeface="Arial" pitchFamily="34" charset="0"/>
                <a:cs typeface="Arial" pitchFamily="34" charset="0"/>
              </a:rPr>
              <a:t>Federation of Surveyors</a:t>
            </a:r>
          </a:p>
          <a:p>
            <a:pPr eaLnBrk="1" hangingPunct="1"/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2015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dsholder til dato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a-DK" sz="1400"/>
          </a:p>
          <a:p>
            <a:pPr eaLnBrk="1" hangingPunct="1"/>
            <a:endParaRPr lang="da-DK" sz="1400"/>
          </a:p>
        </p:txBody>
      </p:sp>
      <p:sp>
        <p:nvSpPr>
          <p:cNvPr id="11267" name="Rectangle 1026"/>
          <p:cNvSpPr>
            <a:spLocks noChangeArrowheads="1"/>
          </p:cNvSpPr>
          <p:nvPr/>
        </p:nvSpPr>
        <p:spPr bwMode="auto">
          <a:xfrm>
            <a:off x="0" y="1676400"/>
            <a:ext cx="9144000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algn="ctr"/>
            <a:r>
              <a:rPr lang="da-DK" sz="3600" b="1"/>
              <a:t>		</a:t>
            </a:r>
          </a:p>
          <a:p>
            <a:pPr algn="ctr"/>
            <a:endParaRPr lang="en-GB" sz="4400" b="1">
              <a:cs typeface="Times New Roman" pitchFamily="18" charset="0"/>
            </a:endParaRPr>
          </a:p>
          <a:p>
            <a:pPr algn="ctr" eaLnBrk="0" hangingPunct="0"/>
            <a:endParaRPr lang="en-GB" sz="2400" b="1">
              <a:cs typeface="Times New Roman" pitchFamily="18" charset="0"/>
            </a:endParaRPr>
          </a:p>
        </p:txBody>
      </p:sp>
      <p:sp>
        <p:nvSpPr>
          <p:cNvPr id="11268" name="Text Box 1027"/>
          <p:cNvSpPr txBox="1">
            <a:spLocks noChangeArrowheads="1"/>
          </p:cNvSpPr>
          <p:nvPr/>
        </p:nvSpPr>
        <p:spPr bwMode="auto">
          <a:xfrm>
            <a:off x="484188" y="36513"/>
            <a:ext cx="88392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vantGarde" pitchFamily="34" charset="0"/>
              </a:rPr>
              <a:t>               </a:t>
            </a:r>
          </a:p>
          <a:p>
            <a:pPr eaLnBrk="1" hangingPunct="1"/>
            <a:r>
              <a:rPr lang="en-US" sz="1800">
                <a:latin typeface="AvantGarde" pitchFamily="34" charset="0"/>
              </a:rPr>
              <a:t>	International Federation of Surveyors</a:t>
            </a:r>
            <a:br>
              <a:rPr lang="en-US" sz="1800">
                <a:latin typeface="AvantGarde" pitchFamily="34" charset="0"/>
              </a:rPr>
            </a:br>
            <a:r>
              <a:rPr lang="en-US" sz="1800">
                <a:latin typeface="AvantGarde" pitchFamily="34" charset="0"/>
              </a:rPr>
              <a:t>              Fédération Internationale des Géomètres</a:t>
            </a:r>
            <a:br>
              <a:rPr lang="en-US" sz="1800">
                <a:latin typeface="AvantGarde" pitchFamily="34" charset="0"/>
              </a:rPr>
            </a:br>
            <a:r>
              <a:rPr lang="en-US" sz="1800">
                <a:latin typeface="AvantGarde" pitchFamily="34" charset="0"/>
              </a:rPr>
              <a:t>              International Vereinigung der Vermessungsingenieure</a:t>
            </a:r>
          </a:p>
          <a:p>
            <a:pPr eaLnBrk="1" hangingPunct="1"/>
            <a:r>
              <a:rPr lang="en-US" sz="1800">
                <a:latin typeface="AvantGarde" pitchFamily="34" charset="0"/>
              </a:rPr>
              <a:t/>
            </a:r>
            <a:br>
              <a:rPr lang="en-US" sz="1800">
                <a:latin typeface="AvantGarde" pitchFamily="34" charset="0"/>
              </a:rPr>
            </a:br>
            <a:endParaRPr lang="en-US"/>
          </a:p>
        </p:txBody>
      </p:sp>
      <p:sp>
        <p:nvSpPr>
          <p:cNvPr id="11269" name="Text Box 1028"/>
          <p:cNvSpPr txBox="1">
            <a:spLocks noChangeArrowheads="1"/>
          </p:cNvSpPr>
          <p:nvPr/>
        </p:nvSpPr>
        <p:spPr bwMode="auto">
          <a:xfrm>
            <a:off x="1403350" y="6092825"/>
            <a:ext cx="41767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270" name="Text Box 1029"/>
          <p:cNvSpPr txBox="1">
            <a:spLocks noChangeArrowheads="1"/>
          </p:cNvSpPr>
          <p:nvPr/>
        </p:nvSpPr>
        <p:spPr bwMode="auto">
          <a:xfrm>
            <a:off x="2895600" y="5943600"/>
            <a:ext cx="2181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97671" name="Rectangle 1031"/>
          <p:cNvSpPr>
            <a:spLocks noChangeArrowheads="1"/>
          </p:cNvSpPr>
          <p:nvPr/>
        </p:nvSpPr>
        <p:spPr bwMode="auto">
          <a:xfrm>
            <a:off x="2051050" y="1773238"/>
            <a:ext cx="55819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Commission</a:t>
            </a:r>
            <a:r>
              <a:rPr lang="da-DK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administration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272" name="Rectangle 1032"/>
          <p:cNvSpPr>
            <a:spLocks noChangeArrowheads="1"/>
          </p:cNvSpPr>
          <p:nvPr/>
        </p:nvSpPr>
        <p:spPr bwMode="auto">
          <a:xfrm>
            <a:off x="323850" y="2420938"/>
            <a:ext cx="8424863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GB" sz="2800" b="1" dirty="0"/>
              <a:t>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Chair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 Vice-chair</a:t>
            </a:r>
            <a:r>
              <a:rPr lang="fi-FI" sz="2800" dirty="0">
                <a:latin typeface="Arial" pitchFamily="34" charset="0"/>
                <a:cs typeface="Arial" pitchFamily="34" charset="0"/>
              </a:rPr>
              <a:t>(s)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 Vice-chair of administration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 Delegates - each member to nominate one </a:t>
            </a:r>
            <a:br>
              <a:rPr lang="en-GB" sz="2800" dirty="0">
                <a:latin typeface="Arial" pitchFamily="34" charset="0"/>
                <a:cs typeface="Arial" pitchFamily="34" charset="0"/>
              </a:rPr>
            </a:br>
            <a:r>
              <a:rPr lang="en-GB" sz="2800" dirty="0">
                <a:latin typeface="Arial" pitchFamily="34" charset="0"/>
                <a:cs typeface="Arial" pitchFamily="34" charset="0"/>
              </a:rPr>
              <a:t>   delegate to each of the commissions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 Annual meetings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 Workshops and seminars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 Working groups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dsholder til dato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a-DK" sz="1400"/>
          </a:p>
          <a:p>
            <a:pPr eaLnBrk="1" hangingPunct="1"/>
            <a:endParaRPr lang="da-DK" sz="1400"/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484188" y="36513"/>
            <a:ext cx="88392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vantGarde" pitchFamily="34" charset="0"/>
              </a:rPr>
              <a:t>               </a:t>
            </a:r>
          </a:p>
          <a:p>
            <a:pPr eaLnBrk="1" hangingPunct="1"/>
            <a:r>
              <a:rPr lang="en-US" sz="1800" dirty="0">
                <a:latin typeface="AvantGarde" pitchFamily="34" charset="0"/>
              </a:rPr>
              <a:t>	International Federation of Surveyors</a:t>
            </a:r>
            <a:br>
              <a:rPr lang="en-US" sz="1800" dirty="0">
                <a:latin typeface="AvantGarde" pitchFamily="34" charset="0"/>
              </a:rPr>
            </a:br>
            <a:r>
              <a:rPr lang="en-US" sz="1800" dirty="0">
                <a:latin typeface="AvantGarde" pitchFamily="34" charset="0"/>
              </a:rPr>
              <a:t>              </a:t>
            </a:r>
            <a:r>
              <a:rPr lang="en-US" sz="1800" dirty="0" err="1">
                <a:latin typeface="AvantGarde" pitchFamily="34" charset="0"/>
              </a:rPr>
              <a:t>Fédération</a:t>
            </a:r>
            <a:r>
              <a:rPr lang="en-US" sz="1800" dirty="0">
                <a:latin typeface="AvantGarde" pitchFamily="34" charset="0"/>
              </a:rPr>
              <a:t> </a:t>
            </a:r>
            <a:r>
              <a:rPr lang="en-US" sz="1800" dirty="0" err="1">
                <a:latin typeface="AvantGarde" pitchFamily="34" charset="0"/>
              </a:rPr>
              <a:t>Internationale</a:t>
            </a:r>
            <a:r>
              <a:rPr lang="en-US" sz="1800" dirty="0">
                <a:latin typeface="AvantGarde" pitchFamily="34" charset="0"/>
              </a:rPr>
              <a:t> des </a:t>
            </a:r>
            <a:r>
              <a:rPr lang="en-US" sz="1800" dirty="0" err="1">
                <a:latin typeface="AvantGarde" pitchFamily="34" charset="0"/>
              </a:rPr>
              <a:t>Géomètres</a:t>
            </a:r>
            <a:r>
              <a:rPr lang="en-US" sz="1800" dirty="0">
                <a:latin typeface="AvantGarde" pitchFamily="34" charset="0"/>
              </a:rPr>
              <a:t/>
            </a:r>
            <a:br>
              <a:rPr lang="en-US" sz="1800" dirty="0">
                <a:latin typeface="AvantGarde" pitchFamily="34" charset="0"/>
              </a:rPr>
            </a:br>
            <a:r>
              <a:rPr lang="en-US" sz="1800" dirty="0">
                <a:latin typeface="AvantGarde" pitchFamily="34" charset="0"/>
              </a:rPr>
              <a:t>              International </a:t>
            </a:r>
            <a:r>
              <a:rPr lang="en-US" sz="1800" dirty="0" err="1">
                <a:latin typeface="AvantGarde" pitchFamily="34" charset="0"/>
              </a:rPr>
              <a:t>Vereinigung</a:t>
            </a:r>
            <a:r>
              <a:rPr lang="en-US" sz="1800" dirty="0">
                <a:latin typeface="AvantGarde" pitchFamily="34" charset="0"/>
              </a:rPr>
              <a:t> der </a:t>
            </a:r>
            <a:r>
              <a:rPr lang="en-US" sz="1800" dirty="0" err="1">
                <a:latin typeface="AvantGarde" pitchFamily="34" charset="0"/>
              </a:rPr>
              <a:t>Vermessungsingenieure</a:t>
            </a:r>
            <a:endParaRPr lang="en-US" sz="1800" dirty="0">
              <a:latin typeface="AvantGarde" pitchFamily="34" charset="0"/>
            </a:endParaRPr>
          </a:p>
          <a:p>
            <a:pPr eaLnBrk="1" hangingPunct="1"/>
            <a:r>
              <a:rPr lang="en-US" sz="1800" dirty="0">
                <a:latin typeface="AvantGarde" pitchFamily="34" charset="0"/>
              </a:rPr>
              <a:t/>
            </a:r>
            <a:br>
              <a:rPr lang="en-US" sz="1800" dirty="0">
                <a:latin typeface="AvantGarde" pitchFamily="34" charset="0"/>
              </a:rPr>
            </a:br>
            <a:endParaRPr lang="en-US" dirty="0"/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403350" y="6092825"/>
            <a:ext cx="41767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2895600" y="5943600"/>
            <a:ext cx="2181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Tekstboks 2"/>
          <p:cNvSpPr txBox="1"/>
          <p:nvPr/>
        </p:nvSpPr>
        <p:spPr>
          <a:xfrm>
            <a:off x="2555776" y="1703751"/>
            <a:ext cx="3547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>
                <a:latin typeface="Arial" pitchFamily="34" charset="0"/>
                <a:cs typeface="Arial" pitchFamily="34" charset="0"/>
              </a:rPr>
              <a:t>Young Surveyors</a:t>
            </a:r>
            <a:endParaRPr lang="da-DK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8" name="Picture 10" descr="http://www.fig.net/ys/ys_logo_1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03956"/>
            <a:ext cx="1143000" cy="318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683568" y="2510033"/>
            <a:ext cx="640871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To improve the number of young professionals participating within the FIG. 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To help young professionals in the beginning of their careers with contacts. 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To increase co-operation between the commissions and the students and young professionals network.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endParaRPr lang="da-DK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dsholder til dato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a-DK" sz="1400">
              <a:solidFill>
                <a:srgbClr val="000000"/>
              </a:solidFill>
            </a:endParaRPr>
          </a:p>
          <a:p>
            <a:pPr eaLnBrk="1" hangingPunct="1"/>
            <a:endParaRPr lang="da-DK" sz="1400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0" y="1676400"/>
            <a:ext cx="9144000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algn="ctr"/>
            <a:r>
              <a:rPr lang="da-DK" sz="3600" b="1" dirty="0">
                <a:solidFill>
                  <a:srgbClr val="000000"/>
                </a:solidFill>
              </a:rPr>
              <a:t>		</a:t>
            </a:r>
          </a:p>
          <a:p>
            <a:pPr algn="ctr"/>
            <a:endParaRPr lang="en-GB" sz="44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 eaLnBrk="0" hangingPunct="0"/>
            <a:endParaRPr lang="en-GB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484188" y="36513"/>
            <a:ext cx="88392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AvantGarde" pitchFamily="34" charset="0"/>
              </a:rPr>
              <a:t>               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  <a:latin typeface="AvantGarde" pitchFamily="34" charset="0"/>
              </a:rPr>
              <a:t>	International Federation of Surveyors</a:t>
            </a:r>
            <a:br>
              <a:rPr lang="en-US" sz="1800">
                <a:solidFill>
                  <a:srgbClr val="000000"/>
                </a:solidFill>
                <a:latin typeface="AvantGarde" pitchFamily="34" charset="0"/>
              </a:rPr>
            </a:br>
            <a:r>
              <a:rPr lang="en-US" sz="1800">
                <a:solidFill>
                  <a:srgbClr val="000000"/>
                </a:solidFill>
                <a:latin typeface="AvantGarde" pitchFamily="34" charset="0"/>
              </a:rPr>
              <a:t>              Fédération Internationale des Géomètres</a:t>
            </a:r>
            <a:br>
              <a:rPr lang="en-US" sz="1800">
                <a:solidFill>
                  <a:srgbClr val="000000"/>
                </a:solidFill>
                <a:latin typeface="AvantGarde" pitchFamily="34" charset="0"/>
              </a:rPr>
            </a:br>
            <a:r>
              <a:rPr lang="en-US" sz="1800">
                <a:solidFill>
                  <a:srgbClr val="000000"/>
                </a:solidFill>
                <a:latin typeface="AvantGarde" pitchFamily="34" charset="0"/>
              </a:rPr>
              <a:t>              International Vereinigung der Vermessungsingenieure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  <a:latin typeface="AvantGarde" pitchFamily="34" charset="0"/>
              </a:rPr>
              <a:t/>
            </a:r>
            <a:br>
              <a:rPr lang="en-US" sz="1800">
                <a:solidFill>
                  <a:srgbClr val="000000"/>
                </a:solidFill>
                <a:latin typeface="AvantGarde" pitchFamily="34" charset="0"/>
              </a:rPr>
            </a:br>
            <a:endParaRPr lang="en-US">
              <a:solidFill>
                <a:srgbClr val="000000"/>
              </a:solidFill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1403350" y="6092825"/>
            <a:ext cx="41767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2895600" y="5943600"/>
            <a:ext cx="2181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07504" y="4715559"/>
            <a:ext cx="885698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Fédération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des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Géomètres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Francophones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(FGF)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Arab Union of Surveyors (AUS)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Comité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 Liaison des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Géomètres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Européens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(CLGE)</a:t>
            </a:r>
          </a:p>
          <a:p>
            <a:pPr marL="342900" indent="-342900" algn="ctr" defTabSz="4572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ASEAN Federation of Land Surveying and Geomatics (AFLAG)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GB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Asociación </a:t>
            </a:r>
            <a:r>
              <a:rPr lang="en-GB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Panamericana</a:t>
            </a:r>
            <a:r>
              <a:rPr lang="en-GB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Profesionales</a:t>
            </a:r>
            <a:r>
              <a:rPr lang="en-GB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 la </a:t>
            </a:r>
            <a:r>
              <a:rPr lang="en-GB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Agrimensura</a:t>
            </a:r>
            <a:r>
              <a:rPr lang="en-GB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(APPA)</a:t>
            </a:r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Mediterranean Union of Surveyors (UMG)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Pacific Association of Quantity Surveyors (PAQS)</a:t>
            </a:r>
            <a:endParaRPr lang="en-A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2" descr="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540" y="1674021"/>
            <a:ext cx="6876254" cy="28233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3543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1676400"/>
            <a:ext cx="9144000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algn="ctr"/>
            <a:r>
              <a:rPr lang="da-DK" sz="3600" b="1"/>
              <a:t>		</a:t>
            </a:r>
          </a:p>
          <a:p>
            <a:pPr algn="ctr"/>
            <a:endParaRPr lang="en-GB" sz="4400" b="1">
              <a:cs typeface="Times New Roman" pitchFamily="18" charset="0"/>
            </a:endParaRPr>
          </a:p>
          <a:p>
            <a:pPr algn="ctr" eaLnBrk="0" hangingPunct="0"/>
            <a:endParaRPr lang="en-GB" sz="2400" b="1">
              <a:cs typeface="Times New Roman" pitchFamily="18" charset="0"/>
            </a:endParaRP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484188" y="36513"/>
            <a:ext cx="88392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vantGarde" pitchFamily="34" charset="0"/>
              </a:rPr>
              <a:t>               </a:t>
            </a:r>
          </a:p>
          <a:p>
            <a:pPr eaLnBrk="1" hangingPunct="1"/>
            <a:r>
              <a:rPr lang="en-US" sz="1800" dirty="0">
                <a:latin typeface="AvantGarde" pitchFamily="34" charset="0"/>
              </a:rPr>
              <a:t>	International Federation of Surveyors</a:t>
            </a:r>
            <a:br>
              <a:rPr lang="en-US" sz="1800" dirty="0">
                <a:latin typeface="AvantGarde" pitchFamily="34" charset="0"/>
              </a:rPr>
            </a:br>
            <a:r>
              <a:rPr lang="en-US" sz="1800" dirty="0">
                <a:latin typeface="AvantGarde" pitchFamily="34" charset="0"/>
              </a:rPr>
              <a:t>              </a:t>
            </a:r>
            <a:r>
              <a:rPr lang="en-US" sz="1800" dirty="0" err="1">
                <a:latin typeface="AvantGarde" pitchFamily="34" charset="0"/>
              </a:rPr>
              <a:t>Fédération</a:t>
            </a:r>
            <a:r>
              <a:rPr lang="en-US" sz="1800" dirty="0">
                <a:latin typeface="AvantGarde" pitchFamily="34" charset="0"/>
              </a:rPr>
              <a:t> </a:t>
            </a:r>
            <a:r>
              <a:rPr lang="en-US" sz="1800" dirty="0" err="1">
                <a:latin typeface="AvantGarde" pitchFamily="34" charset="0"/>
              </a:rPr>
              <a:t>Internationale</a:t>
            </a:r>
            <a:r>
              <a:rPr lang="en-US" sz="1800" dirty="0">
                <a:latin typeface="AvantGarde" pitchFamily="34" charset="0"/>
              </a:rPr>
              <a:t> des </a:t>
            </a:r>
            <a:r>
              <a:rPr lang="en-US" sz="1800" dirty="0" err="1">
                <a:latin typeface="AvantGarde" pitchFamily="34" charset="0"/>
              </a:rPr>
              <a:t>Géomètres</a:t>
            </a:r>
            <a:r>
              <a:rPr lang="en-US" sz="1800" dirty="0">
                <a:latin typeface="AvantGarde" pitchFamily="34" charset="0"/>
              </a:rPr>
              <a:t/>
            </a:r>
            <a:br>
              <a:rPr lang="en-US" sz="1800" dirty="0">
                <a:latin typeface="AvantGarde" pitchFamily="34" charset="0"/>
              </a:rPr>
            </a:br>
            <a:r>
              <a:rPr lang="en-US" sz="1800" dirty="0">
                <a:latin typeface="AvantGarde" pitchFamily="34" charset="0"/>
              </a:rPr>
              <a:t>              International </a:t>
            </a:r>
            <a:r>
              <a:rPr lang="en-US" sz="1800" dirty="0" err="1">
                <a:latin typeface="AvantGarde" pitchFamily="34" charset="0"/>
              </a:rPr>
              <a:t>Vereinigung</a:t>
            </a:r>
            <a:r>
              <a:rPr lang="en-US" sz="1800" dirty="0">
                <a:latin typeface="AvantGarde" pitchFamily="34" charset="0"/>
              </a:rPr>
              <a:t> der </a:t>
            </a:r>
            <a:r>
              <a:rPr lang="en-US" sz="1800" dirty="0" err="1">
                <a:latin typeface="AvantGarde" pitchFamily="34" charset="0"/>
              </a:rPr>
              <a:t>Vermessungsingenieure</a:t>
            </a:r>
            <a:endParaRPr lang="en-US" sz="1800" dirty="0">
              <a:latin typeface="AvantGarde" pitchFamily="34" charset="0"/>
            </a:endParaRPr>
          </a:p>
          <a:p>
            <a:pPr eaLnBrk="1" hangingPunct="1"/>
            <a:r>
              <a:rPr lang="en-US" sz="1800" dirty="0">
                <a:latin typeface="AvantGarde" pitchFamily="34" charset="0"/>
              </a:rPr>
              <a:t/>
            </a:r>
            <a:br>
              <a:rPr lang="en-US" sz="1800" dirty="0">
                <a:latin typeface="AvantGarde" pitchFamily="34" charset="0"/>
              </a:rPr>
            </a:br>
            <a:endParaRPr lang="en-US" dirty="0"/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1403350" y="6092825"/>
            <a:ext cx="41767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2895600" y="5943600"/>
            <a:ext cx="2181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Rektangel 2"/>
          <p:cNvSpPr/>
          <p:nvPr/>
        </p:nvSpPr>
        <p:spPr>
          <a:xfrm>
            <a:off x="585490" y="1779687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International cooperation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World Bank Group</a:t>
            </a: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United Nations Human Settlement Program (UN-Habitat)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Food and Agriculture Organization of the United Nations (FAO)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United Nations Global Geospatial Information Management (GGIM)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United Nations Office for Outer Space Affairs (UNOOSA)</a:t>
            </a: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United Nations Economic Commission for Europe (UNECE)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United Nations Economic Commission for Africa (UNECA)</a:t>
            </a: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United Nations Department of Economic and Social Affairs (UN DESA)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United Nations Conference on the Standardization of Geographic Names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United Nations Regional Cartographic Conferences (UNRCC)</a:t>
            </a: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i="1" dirty="0" smtClean="0">
                <a:latin typeface="Arial" pitchFamily="34" charset="0"/>
                <a:cs typeface="Arial" pitchFamily="34" charset="0"/>
              </a:rPr>
              <a:t>Global Land Tool Network (GLTN) (UN-Habitat)</a:t>
            </a:r>
          </a:p>
          <a:p>
            <a:r>
              <a:rPr lang="en-US" sz="1800" i="1" dirty="0" smtClean="0">
                <a:latin typeface="Arial" pitchFamily="34" charset="0"/>
                <a:cs typeface="Arial" pitchFamily="34" charset="0"/>
              </a:rPr>
              <a:t>International Organization for Standardization (ISO)</a:t>
            </a:r>
          </a:p>
        </p:txBody>
      </p:sp>
      <p:pic>
        <p:nvPicPr>
          <p:cNvPr id="11" name="Picture 6" descr="WB 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5152" y="2132856"/>
            <a:ext cx="930559" cy="878134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5227" y="3933056"/>
            <a:ext cx="1010484" cy="10104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dsholder til dato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a-DK" sz="1400"/>
          </a:p>
          <a:p>
            <a:pPr eaLnBrk="1" hangingPunct="1"/>
            <a:endParaRPr lang="da-DK" sz="1400"/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1676400"/>
            <a:ext cx="9144000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algn="ctr"/>
            <a:r>
              <a:rPr lang="da-DK" sz="3600" b="1"/>
              <a:t>		</a:t>
            </a:r>
          </a:p>
          <a:p>
            <a:pPr algn="ctr"/>
            <a:endParaRPr lang="en-GB" sz="4400" b="1">
              <a:cs typeface="Times New Roman" pitchFamily="18" charset="0"/>
            </a:endParaRPr>
          </a:p>
          <a:p>
            <a:pPr algn="ctr" eaLnBrk="0" hangingPunct="0"/>
            <a:endParaRPr lang="en-GB" sz="2400" b="1">
              <a:cs typeface="Times New Roman" pitchFamily="18" charset="0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484188" y="36513"/>
            <a:ext cx="88392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vantGarde" pitchFamily="34" charset="0"/>
              </a:rPr>
              <a:t>               </a:t>
            </a:r>
          </a:p>
          <a:p>
            <a:pPr eaLnBrk="1" hangingPunct="1"/>
            <a:r>
              <a:rPr lang="en-US" sz="1800" dirty="0">
                <a:latin typeface="AvantGarde" pitchFamily="34" charset="0"/>
              </a:rPr>
              <a:t>	International Federation of Surveyors</a:t>
            </a:r>
            <a:br>
              <a:rPr lang="en-US" sz="1800" dirty="0">
                <a:latin typeface="AvantGarde" pitchFamily="34" charset="0"/>
              </a:rPr>
            </a:br>
            <a:r>
              <a:rPr lang="en-US" sz="1800" dirty="0">
                <a:latin typeface="AvantGarde" pitchFamily="34" charset="0"/>
              </a:rPr>
              <a:t>              </a:t>
            </a:r>
            <a:r>
              <a:rPr lang="en-US" sz="1800" dirty="0" err="1">
                <a:latin typeface="AvantGarde" pitchFamily="34" charset="0"/>
              </a:rPr>
              <a:t>Fédération</a:t>
            </a:r>
            <a:r>
              <a:rPr lang="en-US" sz="1800" dirty="0">
                <a:latin typeface="AvantGarde" pitchFamily="34" charset="0"/>
              </a:rPr>
              <a:t> </a:t>
            </a:r>
            <a:r>
              <a:rPr lang="en-US" sz="1800" dirty="0" err="1">
                <a:latin typeface="AvantGarde" pitchFamily="34" charset="0"/>
              </a:rPr>
              <a:t>Internationale</a:t>
            </a:r>
            <a:r>
              <a:rPr lang="en-US" sz="1800" dirty="0">
                <a:latin typeface="AvantGarde" pitchFamily="34" charset="0"/>
              </a:rPr>
              <a:t> des </a:t>
            </a:r>
            <a:r>
              <a:rPr lang="en-US" sz="1800" dirty="0" err="1">
                <a:latin typeface="AvantGarde" pitchFamily="34" charset="0"/>
              </a:rPr>
              <a:t>Géomètres</a:t>
            </a:r>
            <a:r>
              <a:rPr lang="en-US" sz="1800" dirty="0">
                <a:latin typeface="AvantGarde" pitchFamily="34" charset="0"/>
              </a:rPr>
              <a:t/>
            </a:r>
            <a:br>
              <a:rPr lang="en-US" sz="1800" dirty="0">
                <a:latin typeface="AvantGarde" pitchFamily="34" charset="0"/>
              </a:rPr>
            </a:br>
            <a:r>
              <a:rPr lang="en-US" sz="1800" dirty="0">
                <a:latin typeface="AvantGarde" pitchFamily="34" charset="0"/>
              </a:rPr>
              <a:t>              International </a:t>
            </a:r>
            <a:r>
              <a:rPr lang="en-US" sz="1800" dirty="0" err="1">
                <a:latin typeface="AvantGarde" pitchFamily="34" charset="0"/>
              </a:rPr>
              <a:t>Vereinigung</a:t>
            </a:r>
            <a:r>
              <a:rPr lang="en-US" sz="1800" dirty="0">
                <a:latin typeface="AvantGarde" pitchFamily="34" charset="0"/>
              </a:rPr>
              <a:t> der </a:t>
            </a:r>
            <a:r>
              <a:rPr lang="en-US" sz="1800" dirty="0" err="1">
                <a:latin typeface="AvantGarde" pitchFamily="34" charset="0"/>
              </a:rPr>
              <a:t>Vermessungsingenieure</a:t>
            </a:r>
            <a:endParaRPr lang="en-US" sz="1800" dirty="0">
              <a:latin typeface="AvantGarde" pitchFamily="34" charset="0"/>
            </a:endParaRPr>
          </a:p>
          <a:p>
            <a:pPr eaLnBrk="1" hangingPunct="1"/>
            <a:r>
              <a:rPr lang="en-US" sz="1800" dirty="0">
                <a:latin typeface="AvantGarde" pitchFamily="34" charset="0"/>
              </a:rPr>
              <a:t/>
            </a:r>
            <a:br>
              <a:rPr lang="en-US" sz="1800" dirty="0">
                <a:latin typeface="AvantGarde" pitchFamily="34" charset="0"/>
              </a:rPr>
            </a:br>
            <a:endParaRPr lang="en-US" dirty="0"/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2895600" y="5943600"/>
            <a:ext cx="2181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30438" name="Rectangle 6"/>
          <p:cNvSpPr>
            <a:spLocks noChangeArrowheads="1"/>
          </p:cNvSpPr>
          <p:nvPr/>
        </p:nvSpPr>
        <p:spPr bwMode="auto">
          <a:xfrm>
            <a:off x="2627313" y="1628775"/>
            <a:ext cx="32816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Communication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395288" y="2349500"/>
            <a:ext cx="8353425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GB" sz="2800" b="1" dirty="0"/>
              <a:t>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Annual Review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GB" sz="2800" b="1" dirty="0"/>
              <a:t>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monthly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e-Newsletter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 Article of the month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commission newsletters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 publications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 congress and working week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proceedings </a:t>
            </a: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 Surveyors Reference Library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 web site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GB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www.fig.net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GB" sz="28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Social media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dsholder til dato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a-DK" sz="1400"/>
          </a:p>
          <a:p>
            <a:pPr eaLnBrk="1" hangingPunct="1"/>
            <a:endParaRPr lang="da-DK" sz="1400"/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1676400"/>
            <a:ext cx="9144000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algn="ctr"/>
            <a:r>
              <a:rPr lang="da-DK" sz="3600" b="1"/>
              <a:t>		</a:t>
            </a:r>
          </a:p>
          <a:p>
            <a:pPr algn="ctr"/>
            <a:endParaRPr lang="en-GB" sz="4400" b="1">
              <a:cs typeface="Times New Roman" pitchFamily="18" charset="0"/>
            </a:endParaRPr>
          </a:p>
          <a:p>
            <a:pPr algn="ctr" eaLnBrk="0" hangingPunct="0"/>
            <a:endParaRPr lang="en-GB" sz="2400" b="1">
              <a:cs typeface="Times New Roman" pitchFamily="18" charset="0"/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484188" y="36513"/>
            <a:ext cx="88392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vantGarde" pitchFamily="34" charset="0"/>
              </a:rPr>
              <a:t>               </a:t>
            </a:r>
          </a:p>
          <a:p>
            <a:pPr eaLnBrk="1" hangingPunct="1"/>
            <a:r>
              <a:rPr lang="en-US" sz="1800">
                <a:latin typeface="AvantGarde" pitchFamily="34" charset="0"/>
              </a:rPr>
              <a:t>	International Federation of Surveyors</a:t>
            </a:r>
            <a:br>
              <a:rPr lang="en-US" sz="1800">
                <a:latin typeface="AvantGarde" pitchFamily="34" charset="0"/>
              </a:rPr>
            </a:br>
            <a:r>
              <a:rPr lang="en-US" sz="1800">
                <a:latin typeface="AvantGarde" pitchFamily="34" charset="0"/>
              </a:rPr>
              <a:t>              Fédération Internationale des Géomètres</a:t>
            </a:r>
            <a:br>
              <a:rPr lang="en-US" sz="1800">
                <a:latin typeface="AvantGarde" pitchFamily="34" charset="0"/>
              </a:rPr>
            </a:br>
            <a:r>
              <a:rPr lang="en-US" sz="1800">
                <a:latin typeface="AvantGarde" pitchFamily="34" charset="0"/>
              </a:rPr>
              <a:t>              International Vereinigung der Vermessungsingenieure</a:t>
            </a:r>
          </a:p>
          <a:p>
            <a:pPr eaLnBrk="1" hangingPunct="1"/>
            <a:r>
              <a:rPr lang="en-US" sz="1800">
                <a:latin typeface="AvantGarde" pitchFamily="34" charset="0"/>
              </a:rPr>
              <a:t/>
            </a:r>
            <a:br>
              <a:rPr lang="en-US" sz="1800">
                <a:latin typeface="AvantGarde" pitchFamily="34" charset="0"/>
              </a:rPr>
            </a:br>
            <a:endParaRPr lang="en-US"/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1403350" y="6092825"/>
            <a:ext cx="41767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2895600" y="5943600"/>
            <a:ext cx="2181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749" y="4686248"/>
            <a:ext cx="1277409" cy="18034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Picture 11" descr="figpub5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7" y="4950493"/>
            <a:ext cx="1269999" cy="180339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4506913" y="6314583"/>
            <a:ext cx="463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ED004D"/>
                </a:solidFill>
              </a:rPr>
              <a:t>www.fig.net</a:t>
            </a:r>
            <a:endParaRPr lang="en-US" sz="2800" dirty="0">
              <a:solidFill>
                <a:srgbClr val="ED004D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365" y="2797508"/>
            <a:ext cx="1266217" cy="18034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557" y="2112901"/>
            <a:ext cx="1312995" cy="2192702"/>
          </a:xfrm>
          <a:prstGeom prst="rect">
            <a:avLst/>
          </a:prstGeom>
          <a:ln w="3175">
            <a:solidFill>
              <a:srgbClr val="CC0000"/>
            </a:solidFill>
          </a:ln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46" y="2401487"/>
            <a:ext cx="1459460" cy="2062703"/>
          </a:xfrm>
          <a:prstGeom prst="rect">
            <a:avLst/>
          </a:prstGeom>
          <a:ln w="3175">
            <a:solidFill>
              <a:srgbClr val="CC0000"/>
            </a:solidFill>
          </a:ln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158" y="4509002"/>
            <a:ext cx="1295075" cy="1873542"/>
          </a:xfrm>
          <a:prstGeom prst="rect">
            <a:avLst/>
          </a:prstGeom>
          <a:ln w="3175">
            <a:solidFill>
              <a:srgbClr val="CC0000"/>
            </a:solidFill>
          </a:ln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233" y="4361409"/>
            <a:ext cx="1318247" cy="1871910"/>
          </a:xfrm>
          <a:prstGeom prst="rect">
            <a:avLst/>
          </a:prstGeom>
          <a:ln w="3175">
            <a:solidFill>
              <a:srgbClr val="CC0000"/>
            </a:solidFill>
          </a:ln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86" y="4224864"/>
            <a:ext cx="1315465" cy="1867961"/>
          </a:xfrm>
          <a:prstGeom prst="rect">
            <a:avLst/>
          </a:prstGeom>
          <a:ln w="3175">
            <a:solidFill>
              <a:srgbClr val="CC0000"/>
            </a:solidFill>
          </a:ln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25" y="4787215"/>
            <a:ext cx="1278523" cy="1806979"/>
          </a:xfrm>
          <a:prstGeom prst="rect">
            <a:avLst/>
          </a:prstGeom>
          <a:ln w="3175">
            <a:solidFill>
              <a:srgbClr val="CC0000"/>
            </a:solidFill>
          </a:ln>
        </p:spPr>
      </p:pic>
      <p:pic>
        <p:nvPicPr>
          <p:cNvPr id="18" name="Billed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051" y="4092319"/>
            <a:ext cx="1275108" cy="1810654"/>
          </a:xfrm>
          <a:prstGeom prst="rect">
            <a:avLst/>
          </a:prstGeom>
          <a:ln w="3175">
            <a:solidFill>
              <a:srgbClr val="CC0000"/>
            </a:solidFill>
          </a:ln>
        </p:spPr>
      </p:pic>
      <p:pic>
        <p:nvPicPr>
          <p:cNvPr id="19" name="Billed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24971"/>
            <a:ext cx="1315465" cy="1867961"/>
          </a:xfrm>
          <a:prstGeom prst="rect">
            <a:avLst/>
          </a:prstGeom>
          <a:ln w="3175">
            <a:solidFill>
              <a:srgbClr val="CC0000"/>
            </a:solidFill>
          </a:ln>
        </p:spPr>
      </p:pic>
      <p:pic>
        <p:nvPicPr>
          <p:cNvPr id="24" name="Billed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489" y="1931599"/>
            <a:ext cx="1328262" cy="1886133"/>
          </a:xfrm>
          <a:prstGeom prst="rect">
            <a:avLst/>
          </a:prstGeom>
          <a:ln w="3175">
            <a:solidFill>
              <a:srgbClr val="CC0000"/>
            </a:solidFill>
          </a:ln>
        </p:spPr>
      </p:pic>
      <p:pic>
        <p:nvPicPr>
          <p:cNvPr id="25" name="Billede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751" y="1758017"/>
            <a:ext cx="1341809" cy="1905369"/>
          </a:xfrm>
          <a:prstGeom prst="rect">
            <a:avLst/>
          </a:prstGeom>
          <a:ln w="3175">
            <a:solidFill>
              <a:srgbClr val="CC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1676400"/>
            <a:ext cx="9144000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algn="ctr"/>
            <a:r>
              <a:rPr lang="da-DK" sz="3600" b="1"/>
              <a:t>		</a:t>
            </a:r>
          </a:p>
          <a:p>
            <a:pPr algn="ctr"/>
            <a:endParaRPr lang="en-GB" sz="4400" b="1">
              <a:cs typeface="Times New Roman" pitchFamily="18" charset="0"/>
            </a:endParaRPr>
          </a:p>
          <a:p>
            <a:pPr algn="ctr" eaLnBrk="0" hangingPunct="0"/>
            <a:endParaRPr lang="en-GB" sz="2400" b="1">
              <a:cs typeface="Times New Roman" pitchFamily="18" charset="0"/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484188" y="36513"/>
            <a:ext cx="88392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vantGarde" pitchFamily="34" charset="0"/>
              </a:rPr>
              <a:t>               </a:t>
            </a:r>
          </a:p>
          <a:p>
            <a:pPr eaLnBrk="1" hangingPunct="1"/>
            <a:r>
              <a:rPr lang="en-US" sz="1800" dirty="0">
                <a:latin typeface="AvantGarde" pitchFamily="34" charset="0"/>
              </a:rPr>
              <a:t>	International Federation of Surveyors</a:t>
            </a:r>
            <a:br>
              <a:rPr lang="en-US" sz="1800" dirty="0">
                <a:latin typeface="AvantGarde" pitchFamily="34" charset="0"/>
              </a:rPr>
            </a:br>
            <a:r>
              <a:rPr lang="en-US" sz="1800" dirty="0">
                <a:latin typeface="AvantGarde" pitchFamily="34" charset="0"/>
              </a:rPr>
              <a:t>              </a:t>
            </a:r>
            <a:r>
              <a:rPr lang="en-US" sz="1800" dirty="0" err="1">
                <a:latin typeface="AvantGarde" pitchFamily="34" charset="0"/>
              </a:rPr>
              <a:t>Fédération</a:t>
            </a:r>
            <a:r>
              <a:rPr lang="en-US" sz="1800" dirty="0">
                <a:latin typeface="AvantGarde" pitchFamily="34" charset="0"/>
              </a:rPr>
              <a:t> </a:t>
            </a:r>
            <a:r>
              <a:rPr lang="en-US" sz="1800" dirty="0" err="1">
                <a:latin typeface="AvantGarde" pitchFamily="34" charset="0"/>
              </a:rPr>
              <a:t>Internationale</a:t>
            </a:r>
            <a:r>
              <a:rPr lang="en-US" sz="1800" dirty="0">
                <a:latin typeface="AvantGarde" pitchFamily="34" charset="0"/>
              </a:rPr>
              <a:t> des </a:t>
            </a:r>
            <a:r>
              <a:rPr lang="en-US" sz="1800" dirty="0" err="1">
                <a:latin typeface="AvantGarde" pitchFamily="34" charset="0"/>
              </a:rPr>
              <a:t>Géomètres</a:t>
            </a:r>
            <a:r>
              <a:rPr lang="en-US" sz="1800" dirty="0">
                <a:latin typeface="AvantGarde" pitchFamily="34" charset="0"/>
              </a:rPr>
              <a:t/>
            </a:r>
            <a:br>
              <a:rPr lang="en-US" sz="1800" dirty="0">
                <a:latin typeface="AvantGarde" pitchFamily="34" charset="0"/>
              </a:rPr>
            </a:br>
            <a:r>
              <a:rPr lang="en-US" sz="1800" dirty="0">
                <a:latin typeface="AvantGarde" pitchFamily="34" charset="0"/>
              </a:rPr>
              <a:t>              International </a:t>
            </a:r>
            <a:r>
              <a:rPr lang="en-US" sz="1800" dirty="0" err="1">
                <a:latin typeface="AvantGarde" pitchFamily="34" charset="0"/>
              </a:rPr>
              <a:t>Vereinigung</a:t>
            </a:r>
            <a:r>
              <a:rPr lang="en-US" sz="1800" dirty="0">
                <a:latin typeface="AvantGarde" pitchFamily="34" charset="0"/>
              </a:rPr>
              <a:t> der </a:t>
            </a:r>
            <a:r>
              <a:rPr lang="en-US" sz="1800" dirty="0" err="1">
                <a:latin typeface="AvantGarde" pitchFamily="34" charset="0"/>
              </a:rPr>
              <a:t>Vermessungsingenieure</a:t>
            </a:r>
            <a:endParaRPr lang="en-US" sz="1800" dirty="0">
              <a:latin typeface="AvantGarde" pitchFamily="34" charset="0"/>
            </a:endParaRPr>
          </a:p>
          <a:p>
            <a:pPr eaLnBrk="1" hangingPunct="1"/>
            <a:r>
              <a:rPr lang="en-US" sz="1800" dirty="0">
                <a:latin typeface="AvantGarde" pitchFamily="34" charset="0"/>
              </a:rPr>
              <a:t/>
            </a:r>
            <a:br>
              <a:rPr lang="en-US" sz="1800" dirty="0">
                <a:latin typeface="AvantGarde" pitchFamily="34" charset="0"/>
              </a:rPr>
            </a:br>
            <a:endParaRPr lang="en-US" dirty="0"/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1403350" y="6092825"/>
            <a:ext cx="41767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43078" name="Rectangle 6"/>
          <p:cNvSpPr>
            <a:spLocks noChangeArrowheads="1"/>
          </p:cNvSpPr>
          <p:nvPr/>
        </p:nvSpPr>
        <p:spPr bwMode="auto">
          <a:xfrm>
            <a:off x="3479800" y="1557338"/>
            <a:ext cx="23246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FIG Events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Undertitel 2"/>
          <p:cNvSpPr txBox="1">
            <a:spLocks/>
          </p:cNvSpPr>
          <p:nvPr/>
        </p:nvSpPr>
        <p:spPr>
          <a:xfrm>
            <a:off x="632949" y="1989138"/>
            <a:ext cx="7488832" cy="46802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2400" dirty="0" smtClean="0">
                <a:latin typeface="Arial" pitchFamily="34" charset="0"/>
                <a:cs typeface="Arial" pitchFamily="34" charset="0"/>
              </a:rPr>
              <a:t>FIG </a:t>
            </a:r>
            <a:r>
              <a:rPr lang="da-DK" sz="2400" dirty="0" err="1" smtClean="0">
                <a:latin typeface="Arial" pitchFamily="34" charset="0"/>
                <a:cs typeface="Arial" pitchFamily="34" charset="0"/>
              </a:rPr>
              <a:t>Working</a:t>
            </a:r>
            <a:r>
              <a:rPr lang="da-DK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2400" dirty="0" err="1" smtClean="0">
                <a:latin typeface="Arial" pitchFamily="34" charset="0"/>
                <a:cs typeface="Arial" pitchFamily="34" charset="0"/>
              </a:rPr>
              <a:t>Week</a:t>
            </a:r>
            <a:r>
              <a:rPr lang="da-DK" sz="2400" dirty="0" smtClean="0">
                <a:latin typeface="Arial" pitchFamily="34" charset="0"/>
                <a:cs typeface="Arial" pitchFamily="34" charset="0"/>
              </a:rPr>
              <a:t> 2015</a:t>
            </a:r>
            <a:br>
              <a:rPr lang="da-DK" sz="2400" dirty="0" smtClean="0">
                <a:latin typeface="Arial" pitchFamily="34" charset="0"/>
                <a:cs typeface="Arial" pitchFamily="34" charset="0"/>
              </a:rPr>
            </a:br>
            <a:r>
              <a:rPr lang="da-DK" sz="2400" dirty="0" smtClean="0">
                <a:latin typeface="Arial" pitchFamily="34" charset="0"/>
                <a:cs typeface="Arial" pitchFamily="34" charset="0"/>
              </a:rPr>
              <a:t>17-21 May, Sofia, Bulgaria</a:t>
            </a:r>
          </a:p>
          <a:p>
            <a:endParaRPr lang="da-DK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da-DK" sz="2400" dirty="0" smtClean="0">
                <a:latin typeface="Arial" pitchFamily="34" charset="0"/>
                <a:cs typeface="Arial" pitchFamily="34" charset="0"/>
              </a:rPr>
              <a:t>FIG </a:t>
            </a:r>
            <a:r>
              <a:rPr lang="da-DK" sz="2400" dirty="0" err="1" smtClean="0">
                <a:latin typeface="Arial" pitchFamily="34" charset="0"/>
                <a:cs typeface="Arial" pitchFamily="34" charset="0"/>
              </a:rPr>
              <a:t>Working</a:t>
            </a:r>
            <a:r>
              <a:rPr lang="da-DK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2400" dirty="0" err="1" smtClean="0">
                <a:latin typeface="Arial" pitchFamily="34" charset="0"/>
                <a:cs typeface="Arial" pitchFamily="34" charset="0"/>
              </a:rPr>
              <a:t>Week</a:t>
            </a:r>
            <a:r>
              <a:rPr lang="da-DK" sz="2400" dirty="0" smtClean="0">
                <a:latin typeface="Arial" pitchFamily="34" charset="0"/>
                <a:cs typeface="Arial" pitchFamily="34" charset="0"/>
              </a:rPr>
              <a:t> 2016</a:t>
            </a:r>
            <a:br>
              <a:rPr lang="da-DK" sz="2400" dirty="0" smtClean="0">
                <a:latin typeface="Arial" pitchFamily="34" charset="0"/>
                <a:cs typeface="Arial" pitchFamily="34" charset="0"/>
              </a:rPr>
            </a:br>
            <a:r>
              <a:rPr lang="da-DK" sz="2400" dirty="0" smtClean="0">
                <a:latin typeface="Arial" pitchFamily="34" charset="0"/>
                <a:cs typeface="Arial" pitchFamily="34" charset="0"/>
              </a:rPr>
              <a:t>2-6 May, </a:t>
            </a:r>
            <a:r>
              <a:rPr lang="da-DK" sz="2400" dirty="0" err="1" smtClean="0">
                <a:latin typeface="Arial" pitchFamily="34" charset="0"/>
                <a:cs typeface="Arial" pitchFamily="34" charset="0"/>
              </a:rPr>
              <a:t>Christchurch</a:t>
            </a:r>
            <a:r>
              <a:rPr lang="da-DK" sz="2400" dirty="0" smtClean="0">
                <a:latin typeface="Arial" pitchFamily="34" charset="0"/>
                <a:cs typeface="Arial" pitchFamily="34" charset="0"/>
              </a:rPr>
              <a:t>, New Zealand</a:t>
            </a:r>
          </a:p>
          <a:p>
            <a:endParaRPr lang="da-DK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da-DK" sz="2400" dirty="0" smtClean="0">
                <a:latin typeface="Arial" pitchFamily="34" charset="0"/>
                <a:cs typeface="Arial" pitchFamily="34" charset="0"/>
              </a:rPr>
              <a:t>FIG </a:t>
            </a:r>
            <a:r>
              <a:rPr lang="da-DK" sz="2400" dirty="0" err="1" smtClean="0">
                <a:latin typeface="Arial" pitchFamily="34" charset="0"/>
                <a:cs typeface="Arial" pitchFamily="34" charset="0"/>
              </a:rPr>
              <a:t>Working</a:t>
            </a:r>
            <a:r>
              <a:rPr lang="da-DK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2400" dirty="0" err="1" smtClean="0">
                <a:latin typeface="Arial" pitchFamily="34" charset="0"/>
                <a:cs typeface="Arial" pitchFamily="34" charset="0"/>
              </a:rPr>
              <a:t>Week</a:t>
            </a:r>
            <a:r>
              <a:rPr lang="da-DK" sz="2400" dirty="0" smtClean="0">
                <a:latin typeface="Arial" pitchFamily="34" charset="0"/>
                <a:cs typeface="Arial" pitchFamily="34" charset="0"/>
              </a:rPr>
              <a:t> 2017</a:t>
            </a:r>
            <a:br>
              <a:rPr lang="da-DK" sz="2400" dirty="0" smtClean="0">
                <a:latin typeface="Arial" pitchFamily="34" charset="0"/>
                <a:cs typeface="Arial" pitchFamily="34" charset="0"/>
              </a:rPr>
            </a:br>
            <a:r>
              <a:rPr lang="da-DK" sz="2400" dirty="0" smtClean="0">
                <a:latin typeface="Arial" pitchFamily="34" charset="0"/>
                <a:cs typeface="Arial" pitchFamily="34" charset="0"/>
              </a:rPr>
              <a:t>29 May – 2 June, </a:t>
            </a:r>
            <a:r>
              <a:rPr lang="da-DK" sz="2400" dirty="0" err="1" smtClean="0">
                <a:latin typeface="Arial" pitchFamily="34" charset="0"/>
                <a:cs typeface="Arial" pitchFamily="34" charset="0"/>
              </a:rPr>
              <a:t>Helsinki</a:t>
            </a:r>
            <a:r>
              <a:rPr lang="da-DK" sz="2400" dirty="0" smtClean="0">
                <a:latin typeface="Arial" pitchFamily="34" charset="0"/>
                <a:cs typeface="Arial" pitchFamily="34" charset="0"/>
              </a:rPr>
              <a:t>, Finland </a:t>
            </a:r>
          </a:p>
          <a:p>
            <a:endParaRPr lang="da-DK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da-DK" sz="2400" dirty="0" smtClean="0">
                <a:latin typeface="Arial" pitchFamily="34" charset="0"/>
                <a:cs typeface="Arial" pitchFamily="34" charset="0"/>
              </a:rPr>
              <a:t>FIG </a:t>
            </a:r>
            <a:r>
              <a:rPr lang="da-DK" sz="2400" dirty="0" err="1" smtClean="0">
                <a:latin typeface="Arial" pitchFamily="34" charset="0"/>
                <a:cs typeface="Arial" pitchFamily="34" charset="0"/>
              </a:rPr>
              <a:t>Congress</a:t>
            </a:r>
            <a:r>
              <a:rPr lang="da-DK" sz="2400" dirty="0" smtClean="0">
                <a:latin typeface="Arial" pitchFamily="34" charset="0"/>
                <a:cs typeface="Arial" pitchFamily="34" charset="0"/>
              </a:rPr>
              <a:t> 2018</a:t>
            </a:r>
          </a:p>
          <a:p>
            <a:r>
              <a:rPr lang="da-DK" sz="2400" dirty="0" smtClean="0">
                <a:latin typeface="Arial" pitchFamily="34" charset="0"/>
                <a:cs typeface="Arial" pitchFamily="34" charset="0"/>
              </a:rPr>
              <a:t>6-11 May, Istanbul Turkey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18" y="1646180"/>
            <a:ext cx="2242390" cy="139636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920" y="3088886"/>
            <a:ext cx="2570909" cy="16241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smtClean="0"/>
          </a:p>
          <a:p>
            <a:pPr>
              <a:defRPr/>
            </a:pPr>
            <a:endParaRPr lang="da-DK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84188" y="36513"/>
            <a:ext cx="88392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vantGarde" pitchFamily="34" charset="0"/>
              </a:rPr>
              <a:t>               </a:t>
            </a:r>
          </a:p>
          <a:p>
            <a:pPr eaLnBrk="1" hangingPunct="1"/>
            <a:r>
              <a:rPr lang="en-US" sz="1800" dirty="0">
                <a:latin typeface="AvantGarde" pitchFamily="34" charset="0"/>
              </a:rPr>
              <a:t>	International Federation of Surveyors</a:t>
            </a:r>
            <a:br>
              <a:rPr lang="en-US" sz="1800" dirty="0">
                <a:latin typeface="AvantGarde" pitchFamily="34" charset="0"/>
              </a:rPr>
            </a:br>
            <a:r>
              <a:rPr lang="en-US" sz="1800" dirty="0">
                <a:latin typeface="AvantGarde" pitchFamily="34" charset="0"/>
              </a:rPr>
              <a:t>              </a:t>
            </a:r>
            <a:r>
              <a:rPr lang="en-US" sz="1800" dirty="0" err="1">
                <a:latin typeface="AvantGarde" pitchFamily="34" charset="0"/>
              </a:rPr>
              <a:t>Fédération</a:t>
            </a:r>
            <a:r>
              <a:rPr lang="en-US" sz="1800" dirty="0">
                <a:latin typeface="AvantGarde" pitchFamily="34" charset="0"/>
              </a:rPr>
              <a:t> </a:t>
            </a:r>
            <a:r>
              <a:rPr lang="en-US" sz="1800" dirty="0" err="1">
                <a:latin typeface="AvantGarde" pitchFamily="34" charset="0"/>
              </a:rPr>
              <a:t>Internationale</a:t>
            </a:r>
            <a:r>
              <a:rPr lang="en-US" sz="1800" dirty="0">
                <a:latin typeface="AvantGarde" pitchFamily="34" charset="0"/>
              </a:rPr>
              <a:t> des </a:t>
            </a:r>
            <a:r>
              <a:rPr lang="en-US" sz="1800" dirty="0" err="1">
                <a:latin typeface="AvantGarde" pitchFamily="34" charset="0"/>
              </a:rPr>
              <a:t>Géomètres</a:t>
            </a:r>
            <a:r>
              <a:rPr lang="en-US" sz="1800" dirty="0">
                <a:latin typeface="AvantGarde" pitchFamily="34" charset="0"/>
              </a:rPr>
              <a:t/>
            </a:r>
            <a:br>
              <a:rPr lang="en-US" sz="1800" dirty="0">
                <a:latin typeface="AvantGarde" pitchFamily="34" charset="0"/>
              </a:rPr>
            </a:br>
            <a:r>
              <a:rPr lang="en-US" sz="1800" dirty="0">
                <a:latin typeface="AvantGarde" pitchFamily="34" charset="0"/>
              </a:rPr>
              <a:t>              International </a:t>
            </a:r>
            <a:r>
              <a:rPr lang="en-US" sz="1800" dirty="0" err="1">
                <a:latin typeface="AvantGarde" pitchFamily="34" charset="0"/>
              </a:rPr>
              <a:t>Vereinigung</a:t>
            </a:r>
            <a:r>
              <a:rPr lang="en-US" sz="1800" dirty="0">
                <a:latin typeface="AvantGarde" pitchFamily="34" charset="0"/>
              </a:rPr>
              <a:t> der </a:t>
            </a:r>
            <a:r>
              <a:rPr lang="en-US" sz="1800" dirty="0" err="1">
                <a:latin typeface="AvantGarde" pitchFamily="34" charset="0"/>
              </a:rPr>
              <a:t>Vermessungsingenieure</a:t>
            </a:r>
            <a:endParaRPr lang="en-US" sz="1800" dirty="0">
              <a:latin typeface="AvantGarde" pitchFamily="34" charset="0"/>
            </a:endParaRPr>
          </a:p>
          <a:p>
            <a:pPr eaLnBrk="1" hangingPunct="1"/>
            <a:r>
              <a:rPr lang="en-US" sz="1800" dirty="0">
                <a:latin typeface="AvantGarde" pitchFamily="34" charset="0"/>
              </a:rPr>
              <a:t/>
            </a:r>
            <a:br>
              <a:rPr lang="en-US" sz="1800" dirty="0">
                <a:latin typeface="AvantGarde" pitchFamily="34" charset="0"/>
              </a:rPr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2235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smtClean="0"/>
          </a:p>
          <a:p>
            <a:pPr>
              <a:defRPr/>
            </a:pPr>
            <a:endParaRPr lang="da-DK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84188" y="36513"/>
            <a:ext cx="88392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vantGarde" pitchFamily="34" charset="0"/>
              </a:rPr>
              <a:t>               </a:t>
            </a:r>
          </a:p>
          <a:p>
            <a:pPr eaLnBrk="1" hangingPunct="1"/>
            <a:r>
              <a:rPr lang="en-US" sz="1800" dirty="0">
                <a:latin typeface="AvantGarde" pitchFamily="34" charset="0"/>
              </a:rPr>
              <a:t>	International Federation of Surveyors</a:t>
            </a:r>
            <a:br>
              <a:rPr lang="en-US" sz="1800" dirty="0">
                <a:latin typeface="AvantGarde" pitchFamily="34" charset="0"/>
              </a:rPr>
            </a:br>
            <a:r>
              <a:rPr lang="en-US" sz="1800" dirty="0">
                <a:latin typeface="AvantGarde" pitchFamily="34" charset="0"/>
              </a:rPr>
              <a:t>              </a:t>
            </a:r>
            <a:r>
              <a:rPr lang="en-US" sz="1800" dirty="0" err="1">
                <a:latin typeface="AvantGarde" pitchFamily="34" charset="0"/>
              </a:rPr>
              <a:t>Fédération</a:t>
            </a:r>
            <a:r>
              <a:rPr lang="en-US" sz="1800" dirty="0">
                <a:latin typeface="AvantGarde" pitchFamily="34" charset="0"/>
              </a:rPr>
              <a:t> </a:t>
            </a:r>
            <a:r>
              <a:rPr lang="en-US" sz="1800" dirty="0" err="1">
                <a:latin typeface="AvantGarde" pitchFamily="34" charset="0"/>
              </a:rPr>
              <a:t>Internationale</a:t>
            </a:r>
            <a:r>
              <a:rPr lang="en-US" sz="1800" dirty="0">
                <a:latin typeface="AvantGarde" pitchFamily="34" charset="0"/>
              </a:rPr>
              <a:t> des </a:t>
            </a:r>
            <a:r>
              <a:rPr lang="en-US" sz="1800" dirty="0" err="1">
                <a:latin typeface="AvantGarde" pitchFamily="34" charset="0"/>
              </a:rPr>
              <a:t>Géomètres</a:t>
            </a:r>
            <a:r>
              <a:rPr lang="en-US" sz="1800" dirty="0">
                <a:latin typeface="AvantGarde" pitchFamily="34" charset="0"/>
              </a:rPr>
              <a:t/>
            </a:r>
            <a:br>
              <a:rPr lang="en-US" sz="1800" dirty="0">
                <a:latin typeface="AvantGarde" pitchFamily="34" charset="0"/>
              </a:rPr>
            </a:br>
            <a:r>
              <a:rPr lang="en-US" sz="1800" dirty="0">
                <a:latin typeface="AvantGarde" pitchFamily="34" charset="0"/>
              </a:rPr>
              <a:t>              International </a:t>
            </a:r>
            <a:r>
              <a:rPr lang="en-US" sz="1800" dirty="0" err="1">
                <a:latin typeface="AvantGarde" pitchFamily="34" charset="0"/>
              </a:rPr>
              <a:t>Vereinigung</a:t>
            </a:r>
            <a:r>
              <a:rPr lang="en-US" sz="1800" dirty="0">
                <a:latin typeface="AvantGarde" pitchFamily="34" charset="0"/>
              </a:rPr>
              <a:t> der </a:t>
            </a:r>
            <a:r>
              <a:rPr lang="en-US" sz="1800" dirty="0" err="1">
                <a:latin typeface="AvantGarde" pitchFamily="34" charset="0"/>
              </a:rPr>
              <a:t>Vermessungsingenieure</a:t>
            </a:r>
            <a:endParaRPr lang="en-US" sz="1800" dirty="0">
              <a:latin typeface="AvantGarde" pitchFamily="34" charset="0"/>
            </a:endParaRPr>
          </a:p>
          <a:p>
            <a:pPr eaLnBrk="1" hangingPunct="1"/>
            <a:r>
              <a:rPr lang="en-US" sz="1800" dirty="0">
                <a:latin typeface="AvantGarde" pitchFamily="34" charset="0"/>
              </a:rPr>
              <a:t/>
            </a:r>
            <a:br>
              <a:rPr lang="en-US" sz="1800" dirty="0">
                <a:latin typeface="AvantGarde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803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771898"/>
            <a:ext cx="7772400" cy="434479"/>
          </a:xfrm>
        </p:spPr>
        <p:txBody>
          <a:bodyPr/>
          <a:lstStyle/>
          <a:p>
            <a:endParaRPr lang="da-DK" sz="2800" b="1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15616" y="2420888"/>
            <a:ext cx="6984776" cy="1752600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endParaRPr lang="da-DK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smtClean="0"/>
          </a:p>
          <a:p>
            <a:pPr>
              <a:defRPr/>
            </a:pPr>
            <a:endParaRPr lang="da-DK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84188" y="36513"/>
            <a:ext cx="88392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vantGarde" pitchFamily="34" charset="0"/>
              </a:rPr>
              <a:t>               </a:t>
            </a:r>
          </a:p>
          <a:p>
            <a:pPr eaLnBrk="1" hangingPunct="1"/>
            <a:r>
              <a:rPr lang="en-US" sz="1800" dirty="0">
                <a:latin typeface="AvantGarde" pitchFamily="34" charset="0"/>
              </a:rPr>
              <a:t>	International Federation of Surveyors</a:t>
            </a:r>
            <a:br>
              <a:rPr lang="en-US" sz="1800" dirty="0">
                <a:latin typeface="AvantGarde" pitchFamily="34" charset="0"/>
              </a:rPr>
            </a:br>
            <a:r>
              <a:rPr lang="en-US" sz="1800" dirty="0">
                <a:latin typeface="AvantGarde" pitchFamily="34" charset="0"/>
              </a:rPr>
              <a:t>              </a:t>
            </a:r>
            <a:r>
              <a:rPr lang="en-US" sz="1800" dirty="0" err="1">
                <a:latin typeface="AvantGarde" pitchFamily="34" charset="0"/>
              </a:rPr>
              <a:t>Fédération</a:t>
            </a:r>
            <a:r>
              <a:rPr lang="en-US" sz="1800" dirty="0">
                <a:latin typeface="AvantGarde" pitchFamily="34" charset="0"/>
              </a:rPr>
              <a:t> </a:t>
            </a:r>
            <a:r>
              <a:rPr lang="en-US" sz="1800" dirty="0" err="1">
                <a:latin typeface="AvantGarde" pitchFamily="34" charset="0"/>
              </a:rPr>
              <a:t>Internationale</a:t>
            </a:r>
            <a:r>
              <a:rPr lang="en-US" sz="1800" dirty="0">
                <a:latin typeface="AvantGarde" pitchFamily="34" charset="0"/>
              </a:rPr>
              <a:t> des </a:t>
            </a:r>
            <a:r>
              <a:rPr lang="en-US" sz="1800" dirty="0" err="1">
                <a:latin typeface="AvantGarde" pitchFamily="34" charset="0"/>
              </a:rPr>
              <a:t>Géomètres</a:t>
            </a:r>
            <a:r>
              <a:rPr lang="en-US" sz="1800" dirty="0">
                <a:latin typeface="AvantGarde" pitchFamily="34" charset="0"/>
              </a:rPr>
              <a:t/>
            </a:r>
            <a:br>
              <a:rPr lang="en-US" sz="1800" dirty="0">
                <a:latin typeface="AvantGarde" pitchFamily="34" charset="0"/>
              </a:rPr>
            </a:br>
            <a:r>
              <a:rPr lang="en-US" sz="1800" dirty="0">
                <a:latin typeface="AvantGarde" pitchFamily="34" charset="0"/>
              </a:rPr>
              <a:t>              International </a:t>
            </a:r>
            <a:r>
              <a:rPr lang="en-US" sz="1800" dirty="0" err="1">
                <a:latin typeface="AvantGarde" pitchFamily="34" charset="0"/>
              </a:rPr>
              <a:t>Vereinigung</a:t>
            </a:r>
            <a:r>
              <a:rPr lang="en-US" sz="1800" dirty="0">
                <a:latin typeface="AvantGarde" pitchFamily="34" charset="0"/>
              </a:rPr>
              <a:t> der </a:t>
            </a:r>
            <a:r>
              <a:rPr lang="en-US" sz="1800" dirty="0" err="1">
                <a:latin typeface="AvantGarde" pitchFamily="34" charset="0"/>
              </a:rPr>
              <a:t>Vermessungsingenieure</a:t>
            </a:r>
            <a:endParaRPr lang="en-US" sz="1800" dirty="0">
              <a:latin typeface="AvantGarde" pitchFamily="34" charset="0"/>
            </a:endParaRPr>
          </a:p>
          <a:p>
            <a:pPr eaLnBrk="1" hangingPunct="1"/>
            <a:r>
              <a:rPr lang="en-US" sz="1800" dirty="0">
                <a:latin typeface="AvantGarde" pitchFamily="34" charset="0"/>
              </a:rPr>
              <a:t/>
            </a:r>
            <a:br>
              <a:rPr lang="en-US" sz="1800" dirty="0">
                <a:latin typeface="AvantGarde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641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dsholder til dato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a-DK" sz="1400"/>
          </a:p>
          <a:p>
            <a:pPr eaLnBrk="1" hangingPunct="1"/>
            <a:endParaRPr lang="da-DK" sz="1400"/>
          </a:p>
        </p:txBody>
      </p:sp>
      <p:sp>
        <p:nvSpPr>
          <p:cNvPr id="3075" name="Text Box 9"/>
          <p:cNvSpPr txBox="1">
            <a:spLocks noChangeArrowheads="1"/>
          </p:cNvSpPr>
          <p:nvPr/>
        </p:nvSpPr>
        <p:spPr bwMode="auto">
          <a:xfrm>
            <a:off x="484188" y="36513"/>
            <a:ext cx="88392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vantGarde" pitchFamily="34" charset="0"/>
              </a:rPr>
              <a:t>               </a:t>
            </a:r>
          </a:p>
          <a:p>
            <a:pPr eaLnBrk="1" hangingPunct="1"/>
            <a:r>
              <a:rPr lang="en-US" sz="1800" dirty="0">
                <a:latin typeface="AvantGarde" pitchFamily="34" charset="0"/>
              </a:rPr>
              <a:t>	International Federation of Surveyors</a:t>
            </a:r>
            <a:br>
              <a:rPr lang="en-US" sz="1800" dirty="0">
                <a:latin typeface="AvantGarde" pitchFamily="34" charset="0"/>
              </a:rPr>
            </a:br>
            <a:r>
              <a:rPr lang="en-US" sz="1800" dirty="0">
                <a:latin typeface="AvantGarde" pitchFamily="34" charset="0"/>
              </a:rPr>
              <a:t>              </a:t>
            </a:r>
            <a:r>
              <a:rPr lang="en-US" sz="1800" dirty="0" err="1">
                <a:latin typeface="AvantGarde" pitchFamily="34" charset="0"/>
              </a:rPr>
              <a:t>Fédération</a:t>
            </a:r>
            <a:r>
              <a:rPr lang="en-US" sz="1800" dirty="0">
                <a:latin typeface="AvantGarde" pitchFamily="34" charset="0"/>
              </a:rPr>
              <a:t> </a:t>
            </a:r>
            <a:r>
              <a:rPr lang="en-US" sz="1800" dirty="0" err="1">
                <a:latin typeface="AvantGarde" pitchFamily="34" charset="0"/>
              </a:rPr>
              <a:t>Internationale</a:t>
            </a:r>
            <a:r>
              <a:rPr lang="en-US" sz="1800" dirty="0">
                <a:latin typeface="AvantGarde" pitchFamily="34" charset="0"/>
              </a:rPr>
              <a:t> des </a:t>
            </a:r>
            <a:r>
              <a:rPr lang="en-US" sz="1800" dirty="0" err="1">
                <a:latin typeface="AvantGarde" pitchFamily="34" charset="0"/>
              </a:rPr>
              <a:t>Géomètres</a:t>
            </a:r>
            <a:r>
              <a:rPr lang="en-US" sz="1800" dirty="0">
                <a:latin typeface="AvantGarde" pitchFamily="34" charset="0"/>
              </a:rPr>
              <a:t/>
            </a:r>
            <a:br>
              <a:rPr lang="en-US" sz="1800" dirty="0">
                <a:latin typeface="AvantGarde" pitchFamily="34" charset="0"/>
              </a:rPr>
            </a:br>
            <a:r>
              <a:rPr lang="en-US" sz="1800" dirty="0">
                <a:latin typeface="AvantGarde" pitchFamily="34" charset="0"/>
              </a:rPr>
              <a:t>              International </a:t>
            </a:r>
            <a:r>
              <a:rPr lang="en-US" sz="1800" dirty="0" err="1">
                <a:latin typeface="AvantGarde" pitchFamily="34" charset="0"/>
              </a:rPr>
              <a:t>Vereinigung</a:t>
            </a:r>
            <a:r>
              <a:rPr lang="en-US" sz="1800" dirty="0">
                <a:latin typeface="AvantGarde" pitchFamily="34" charset="0"/>
              </a:rPr>
              <a:t> der </a:t>
            </a:r>
            <a:r>
              <a:rPr lang="en-US" sz="1800" dirty="0" err="1">
                <a:latin typeface="AvantGarde" pitchFamily="34" charset="0"/>
              </a:rPr>
              <a:t>Vermessungsingenieure</a:t>
            </a:r>
            <a:endParaRPr lang="en-US" sz="1800" dirty="0">
              <a:latin typeface="AvantGarde" pitchFamily="34" charset="0"/>
            </a:endParaRPr>
          </a:p>
          <a:p>
            <a:pPr eaLnBrk="1" hangingPunct="1"/>
            <a:r>
              <a:rPr lang="en-US" sz="1800" dirty="0">
                <a:latin typeface="AvantGarde" pitchFamily="34" charset="0"/>
              </a:rPr>
              <a:t/>
            </a:r>
            <a:br>
              <a:rPr lang="en-US" sz="1800" dirty="0">
                <a:latin typeface="AvantGarde" pitchFamily="34" charset="0"/>
              </a:rPr>
            </a:br>
            <a:endParaRPr lang="en-US" dirty="0"/>
          </a:p>
        </p:txBody>
      </p:sp>
      <p:sp>
        <p:nvSpPr>
          <p:cNvPr id="3077" name="Text Box 15"/>
          <p:cNvSpPr txBox="1">
            <a:spLocks noChangeArrowheads="1"/>
          </p:cNvSpPr>
          <p:nvPr/>
        </p:nvSpPr>
        <p:spPr bwMode="auto">
          <a:xfrm>
            <a:off x="2895600" y="5943600"/>
            <a:ext cx="2181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3276600" y="1628775"/>
            <a:ext cx="26885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What</a:t>
            </a:r>
            <a:r>
              <a:rPr lang="da-DK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is FIG?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Rectangle 22"/>
          <p:cNvSpPr>
            <a:spLocks noChangeArrowheads="1"/>
          </p:cNvSpPr>
          <p:nvPr/>
        </p:nvSpPr>
        <p:spPr bwMode="auto">
          <a:xfrm>
            <a:off x="395288" y="2205038"/>
            <a:ext cx="8424862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Clr>
                <a:srgbClr val="CC0000"/>
              </a:buClr>
              <a:buFont typeface="Wingdings" pitchFamily="2" charset="2"/>
              <a:buChar char="§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Established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in 1878 in Paris by 7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member associations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(Belgium, France,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Germany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, Italy,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        Spain, Switzerland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and UK)</a:t>
            </a:r>
          </a:p>
          <a:p>
            <a:pPr marL="457200" indent="-457200">
              <a:buClr>
                <a:srgbClr val="CC0000"/>
              </a:buClr>
              <a:buFont typeface="Wingdings" pitchFamily="2" charset="2"/>
              <a:buChar char="§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Federation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of national associations</a:t>
            </a:r>
          </a:p>
          <a:p>
            <a:pPr marL="457200" indent="-457200">
              <a:buClr>
                <a:srgbClr val="CC0000"/>
              </a:buClr>
              <a:buFont typeface="Wingdings" pitchFamily="2" charset="2"/>
              <a:buChar char="§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Only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international body representing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all   surveying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disciplines</a:t>
            </a:r>
          </a:p>
          <a:p>
            <a:pPr marL="457200" indent="-457200">
              <a:buClr>
                <a:srgbClr val="CC0000"/>
              </a:buClr>
              <a:buFont typeface="Wingdings" pitchFamily="2" charset="2"/>
              <a:buChar char="§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UN-recognised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non-governmental organisation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(NGO)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4"/>
          <p:cNvSpPr>
            <a:spLocks noChangeArrowheads="1"/>
          </p:cNvSpPr>
          <p:nvPr/>
        </p:nvSpPr>
        <p:spPr bwMode="auto">
          <a:xfrm>
            <a:off x="6989763" y="5826919"/>
            <a:ext cx="2089150" cy="935037"/>
          </a:xfrm>
          <a:prstGeom prst="ellipse">
            <a:avLst/>
          </a:prstGeom>
          <a:solidFill>
            <a:srgbClr val="E07E8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>
                <a:solidFill>
                  <a:srgbClr val="FBFDFF"/>
                </a:solidFill>
                <a:latin typeface="Arial" charset="0"/>
              </a:rPr>
              <a:t>History of Surveying </a:t>
            </a:r>
          </a:p>
          <a:p>
            <a:pPr algn="ctr"/>
            <a:r>
              <a:rPr lang="en-US" sz="1400" dirty="0">
                <a:solidFill>
                  <a:srgbClr val="FBFDFF"/>
                </a:solidFill>
                <a:latin typeface="Arial" charset="0"/>
              </a:rPr>
              <a:t>and Measurement</a:t>
            </a:r>
          </a:p>
        </p:txBody>
      </p:sp>
      <p:sp>
        <p:nvSpPr>
          <p:cNvPr id="4099" name="Oval 4"/>
          <p:cNvSpPr>
            <a:spLocks noChangeArrowheads="1"/>
          </p:cNvSpPr>
          <p:nvPr/>
        </p:nvSpPr>
        <p:spPr bwMode="auto">
          <a:xfrm>
            <a:off x="6969125" y="5085184"/>
            <a:ext cx="2089150" cy="935038"/>
          </a:xfrm>
          <a:prstGeom prst="ellipse">
            <a:avLst/>
          </a:prstGeom>
          <a:solidFill>
            <a:srgbClr val="E07E8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FBFDFF"/>
                </a:solidFill>
                <a:latin typeface="Arial" charset="0"/>
              </a:rPr>
              <a:t>Int. Office of Cadastre </a:t>
            </a:r>
          </a:p>
          <a:p>
            <a:pPr algn="ctr"/>
            <a:r>
              <a:rPr lang="en-US" sz="1400">
                <a:solidFill>
                  <a:srgbClr val="FBFDFF"/>
                </a:solidFill>
                <a:latin typeface="Arial" charset="0"/>
              </a:rPr>
              <a:t>and Land Records</a:t>
            </a:r>
          </a:p>
          <a:p>
            <a:pPr algn="ctr"/>
            <a:r>
              <a:rPr lang="en-US" sz="1400">
                <a:solidFill>
                  <a:srgbClr val="FBFDFF"/>
                </a:solidFill>
                <a:latin typeface="Arial" charset="0"/>
              </a:rPr>
              <a:t>OICRF</a:t>
            </a:r>
          </a:p>
        </p:txBody>
      </p:sp>
      <p:sp>
        <p:nvSpPr>
          <p:cNvPr id="4103" name="Oval 4"/>
          <p:cNvSpPr>
            <a:spLocks noChangeArrowheads="1"/>
          </p:cNvSpPr>
          <p:nvPr/>
        </p:nvSpPr>
        <p:spPr bwMode="auto">
          <a:xfrm>
            <a:off x="200025" y="5831681"/>
            <a:ext cx="2089150" cy="935038"/>
          </a:xfrm>
          <a:prstGeom prst="ellipse">
            <a:avLst/>
          </a:prstGeom>
          <a:solidFill>
            <a:srgbClr val="E07E8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BFDFF"/>
                </a:solidFill>
                <a:latin typeface="Arial" charset="0"/>
              </a:rPr>
              <a:t>Correspondents</a:t>
            </a:r>
            <a:endParaRPr lang="en-US" sz="1400" dirty="0">
              <a:solidFill>
                <a:srgbClr val="FBFDFF"/>
              </a:solidFill>
              <a:latin typeface="Arial" charset="0"/>
            </a:endParaRPr>
          </a:p>
        </p:txBody>
      </p:sp>
      <p:sp>
        <p:nvSpPr>
          <p:cNvPr id="4104" name="Oval 4"/>
          <p:cNvSpPr>
            <a:spLocks noChangeArrowheads="1"/>
          </p:cNvSpPr>
          <p:nvPr/>
        </p:nvSpPr>
        <p:spPr bwMode="auto">
          <a:xfrm>
            <a:off x="2516188" y="5803106"/>
            <a:ext cx="2089150" cy="935038"/>
          </a:xfrm>
          <a:prstGeom prst="ellipse">
            <a:avLst/>
          </a:prstGeom>
          <a:solidFill>
            <a:srgbClr val="E07E8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BFDFF"/>
                </a:solidFill>
                <a:latin typeface="Arial" charset="0"/>
              </a:rPr>
              <a:t>Young Surveyors</a:t>
            </a:r>
            <a:br>
              <a:rPr lang="en-US" sz="1800" dirty="0">
                <a:solidFill>
                  <a:srgbClr val="FBFDFF"/>
                </a:solidFill>
                <a:latin typeface="Arial" charset="0"/>
              </a:rPr>
            </a:br>
            <a:r>
              <a:rPr lang="en-US" sz="1800" dirty="0">
                <a:solidFill>
                  <a:srgbClr val="FBFDFF"/>
                </a:solidFill>
                <a:latin typeface="Arial" charset="0"/>
              </a:rPr>
              <a:t>Network</a:t>
            </a:r>
            <a:endParaRPr lang="en-US" sz="1400" dirty="0">
              <a:solidFill>
                <a:srgbClr val="FBFDFF"/>
              </a:solidFill>
              <a:latin typeface="Arial" charset="0"/>
            </a:endParaRPr>
          </a:p>
        </p:txBody>
      </p:sp>
      <p:sp>
        <p:nvSpPr>
          <p:cNvPr id="4105" name="Oval 4"/>
          <p:cNvSpPr>
            <a:spLocks noChangeArrowheads="1"/>
          </p:cNvSpPr>
          <p:nvPr/>
        </p:nvSpPr>
        <p:spPr bwMode="auto">
          <a:xfrm>
            <a:off x="2446338" y="5085184"/>
            <a:ext cx="2089150" cy="935038"/>
          </a:xfrm>
          <a:prstGeom prst="ellipse">
            <a:avLst/>
          </a:prstGeom>
          <a:solidFill>
            <a:srgbClr val="E07E8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FBFDFF"/>
                </a:solidFill>
                <a:latin typeface="Arial" charset="0"/>
              </a:rPr>
              <a:t>Standards Network</a:t>
            </a:r>
            <a:endParaRPr lang="en-US" sz="1400">
              <a:solidFill>
                <a:srgbClr val="FBFDFF"/>
              </a:solidFill>
              <a:latin typeface="Arial" charset="0"/>
            </a:endParaRPr>
          </a:p>
        </p:txBody>
      </p:sp>
      <p:sp>
        <p:nvSpPr>
          <p:cNvPr id="4106" name="Oval 4"/>
          <p:cNvSpPr>
            <a:spLocks noChangeArrowheads="1"/>
          </p:cNvSpPr>
          <p:nvPr/>
        </p:nvSpPr>
        <p:spPr bwMode="auto">
          <a:xfrm>
            <a:off x="161925" y="5091535"/>
            <a:ext cx="2089150" cy="935037"/>
          </a:xfrm>
          <a:prstGeom prst="ellipse">
            <a:avLst/>
          </a:prstGeom>
          <a:solidFill>
            <a:srgbClr val="E07E8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BFDFF"/>
                </a:solidFill>
                <a:latin typeface="Arial" charset="0"/>
              </a:rPr>
              <a:t>National Delegates</a:t>
            </a:r>
            <a:endParaRPr lang="en-US" sz="1400" dirty="0">
              <a:solidFill>
                <a:srgbClr val="FBFDFF"/>
              </a:solidFill>
              <a:latin typeface="Arial" charset="0"/>
            </a:endParaRPr>
          </a:p>
        </p:txBody>
      </p:sp>
      <p:sp>
        <p:nvSpPr>
          <p:cNvPr id="4107" name="Rectangle 2"/>
          <p:cNvSpPr>
            <a:spLocks noChangeArrowheads="1"/>
          </p:cNvSpPr>
          <p:nvPr/>
        </p:nvSpPr>
        <p:spPr bwMode="auto">
          <a:xfrm>
            <a:off x="0" y="1676400"/>
            <a:ext cx="9144000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algn="ctr"/>
            <a:r>
              <a:rPr lang="da-DK" sz="3600" b="1"/>
              <a:t>		</a:t>
            </a:r>
          </a:p>
          <a:p>
            <a:pPr algn="ctr"/>
            <a:endParaRPr lang="en-GB" sz="4400" b="1">
              <a:cs typeface="Times New Roman" pitchFamily="18" charset="0"/>
            </a:endParaRPr>
          </a:p>
          <a:p>
            <a:pPr algn="ctr" eaLnBrk="0" hangingPunct="0"/>
            <a:endParaRPr lang="en-GB" sz="2400" b="1">
              <a:cs typeface="Times New Roman" pitchFamily="18" charset="0"/>
            </a:endParaRPr>
          </a:p>
        </p:txBody>
      </p:sp>
      <p:sp>
        <p:nvSpPr>
          <p:cNvPr id="4108" name="Text Box 3"/>
          <p:cNvSpPr txBox="1">
            <a:spLocks noChangeArrowheads="1"/>
          </p:cNvSpPr>
          <p:nvPr/>
        </p:nvSpPr>
        <p:spPr bwMode="auto">
          <a:xfrm>
            <a:off x="484188" y="36513"/>
            <a:ext cx="88392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vantGarde" pitchFamily="34" charset="0"/>
              </a:rPr>
              <a:t>               </a:t>
            </a:r>
          </a:p>
          <a:p>
            <a:pPr eaLnBrk="1" hangingPunct="1"/>
            <a:r>
              <a:rPr lang="en-US" sz="1800">
                <a:latin typeface="AvantGarde" pitchFamily="34" charset="0"/>
              </a:rPr>
              <a:t>	International Federation of Surveyors</a:t>
            </a:r>
            <a:br>
              <a:rPr lang="en-US" sz="1800">
                <a:latin typeface="AvantGarde" pitchFamily="34" charset="0"/>
              </a:rPr>
            </a:br>
            <a:r>
              <a:rPr lang="en-US" sz="1800">
                <a:latin typeface="AvantGarde" pitchFamily="34" charset="0"/>
              </a:rPr>
              <a:t>              Fédération Internationale des Géomètres</a:t>
            </a:r>
            <a:br>
              <a:rPr lang="en-US" sz="1800">
                <a:latin typeface="AvantGarde" pitchFamily="34" charset="0"/>
              </a:rPr>
            </a:br>
            <a:r>
              <a:rPr lang="en-US" sz="1800">
                <a:latin typeface="AvantGarde" pitchFamily="34" charset="0"/>
              </a:rPr>
              <a:t>              International Vereinigung der Vermessungsingenieure</a:t>
            </a:r>
          </a:p>
          <a:p>
            <a:pPr eaLnBrk="1" hangingPunct="1"/>
            <a:r>
              <a:rPr lang="en-US" sz="1800">
                <a:latin typeface="AvantGarde" pitchFamily="34" charset="0"/>
              </a:rPr>
              <a:t/>
            </a:r>
            <a:br>
              <a:rPr lang="en-US" sz="1800">
                <a:latin typeface="AvantGarde" pitchFamily="34" charset="0"/>
              </a:rPr>
            </a:br>
            <a:endParaRPr lang="en-US"/>
          </a:p>
        </p:txBody>
      </p:sp>
      <p:sp>
        <p:nvSpPr>
          <p:cNvPr id="4109" name="Rectangle 2"/>
          <p:cNvSpPr>
            <a:spLocks noChangeArrowheads="1"/>
          </p:cNvSpPr>
          <p:nvPr/>
        </p:nvSpPr>
        <p:spPr bwMode="auto">
          <a:xfrm>
            <a:off x="2843213" y="1971675"/>
            <a:ext cx="3313112" cy="503238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General Assembly </a:t>
            </a:r>
          </a:p>
        </p:txBody>
      </p:sp>
      <p:sp>
        <p:nvSpPr>
          <p:cNvPr id="4110" name="Rectangle 3"/>
          <p:cNvSpPr>
            <a:spLocks noChangeArrowheads="1"/>
          </p:cNvSpPr>
          <p:nvPr/>
        </p:nvSpPr>
        <p:spPr bwMode="auto">
          <a:xfrm>
            <a:off x="2627313" y="2836863"/>
            <a:ext cx="3816350" cy="9144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Council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Arial" charset="0"/>
              </a:rPr>
              <a:t>President and 4 Vice-Presidents</a:t>
            </a:r>
          </a:p>
        </p:txBody>
      </p:sp>
      <p:sp>
        <p:nvSpPr>
          <p:cNvPr id="4111" name="Oval 4"/>
          <p:cNvSpPr>
            <a:spLocks noChangeArrowheads="1"/>
          </p:cNvSpPr>
          <p:nvPr/>
        </p:nvSpPr>
        <p:spPr bwMode="auto">
          <a:xfrm>
            <a:off x="179388" y="2843213"/>
            <a:ext cx="2089150" cy="935037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FBFDFF"/>
                </a:solidFill>
                <a:latin typeface="Arial" charset="0"/>
              </a:rPr>
              <a:t>FIG Office</a:t>
            </a:r>
          </a:p>
          <a:p>
            <a:pPr algn="ctr"/>
            <a:r>
              <a:rPr lang="en-US" sz="1200">
                <a:solidFill>
                  <a:srgbClr val="FBFDFF"/>
                </a:solidFill>
                <a:latin typeface="Arial" charset="0"/>
              </a:rPr>
              <a:t>FIG Manager and </a:t>
            </a:r>
          </a:p>
          <a:p>
            <a:pPr algn="ctr"/>
            <a:r>
              <a:rPr lang="en-US" sz="1200">
                <a:solidFill>
                  <a:srgbClr val="FBFDFF"/>
                </a:solidFill>
                <a:latin typeface="Arial" charset="0"/>
              </a:rPr>
              <a:t>Co-ordinators</a:t>
            </a:r>
            <a:endParaRPr lang="en-US" sz="1800">
              <a:solidFill>
                <a:srgbClr val="FBFDFF"/>
              </a:solidFill>
              <a:latin typeface="Arial" charset="0"/>
            </a:endParaRPr>
          </a:p>
        </p:txBody>
      </p:sp>
      <p:sp>
        <p:nvSpPr>
          <p:cNvPr id="4112" name="Line 15"/>
          <p:cNvSpPr>
            <a:spLocks noChangeShapeType="1"/>
          </p:cNvSpPr>
          <p:nvPr/>
        </p:nvSpPr>
        <p:spPr bwMode="auto">
          <a:xfrm>
            <a:off x="4572000" y="2476500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113" name="Line 16"/>
          <p:cNvSpPr>
            <a:spLocks noChangeShapeType="1"/>
          </p:cNvSpPr>
          <p:nvPr/>
        </p:nvSpPr>
        <p:spPr bwMode="auto">
          <a:xfrm>
            <a:off x="4572000" y="3771900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114" name="Line 17"/>
          <p:cNvSpPr>
            <a:spLocks noChangeShapeType="1"/>
          </p:cNvSpPr>
          <p:nvPr/>
        </p:nvSpPr>
        <p:spPr bwMode="auto">
          <a:xfrm flipH="1">
            <a:off x="2268538" y="3340100"/>
            <a:ext cx="358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115" name="Line 18"/>
          <p:cNvSpPr>
            <a:spLocks noChangeShapeType="1"/>
          </p:cNvSpPr>
          <p:nvPr/>
        </p:nvSpPr>
        <p:spPr bwMode="auto">
          <a:xfrm flipH="1">
            <a:off x="6443663" y="334010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116" name="Line 19"/>
          <p:cNvSpPr>
            <a:spLocks noChangeShapeType="1"/>
          </p:cNvSpPr>
          <p:nvPr/>
        </p:nvSpPr>
        <p:spPr bwMode="auto">
          <a:xfrm flipH="1">
            <a:off x="1216025" y="4132263"/>
            <a:ext cx="6777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>
            <a:off x="1206500" y="4117975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118" name="Line 23"/>
          <p:cNvSpPr>
            <a:spLocks noChangeShapeType="1"/>
          </p:cNvSpPr>
          <p:nvPr/>
        </p:nvSpPr>
        <p:spPr bwMode="auto">
          <a:xfrm>
            <a:off x="3498850" y="4117975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119" name="Line 26"/>
          <p:cNvSpPr>
            <a:spLocks noChangeShapeType="1"/>
          </p:cNvSpPr>
          <p:nvPr/>
        </p:nvSpPr>
        <p:spPr bwMode="auto">
          <a:xfrm>
            <a:off x="5759450" y="4111625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120" name="Line 29"/>
          <p:cNvSpPr>
            <a:spLocks noChangeShapeType="1"/>
          </p:cNvSpPr>
          <p:nvPr/>
        </p:nvSpPr>
        <p:spPr bwMode="auto">
          <a:xfrm>
            <a:off x="7993063" y="4132263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121" name="Oval 42"/>
          <p:cNvSpPr>
            <a:spLocks noChangeArrowheads="1"/>
          </p:cNvSpPr>
          <p:nvPr/>
        </p:nvSpPr>
        <p:spPr bwMode="auto">
          <a:xfrm>
            <a:off x="6804025" y="2836863"/>
            <a:ext cx="2089150" cy="935037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Arial" charset="0"/>
              </a:rPr>
              <a:t>ACCO</a:t>
            </a:r>
          </a:p>
          <a:p>
            <a:pPr algn="ctr">
              <a:lnSpc>
                <a:spcPct val="700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</a:rPr>
              <a:t>Advisory Committee</a:t>
            </a:r>
          </a:p>
          <a:p>
            <a:pPr algn="ctr">
              <a:lnSpc>
                <a:spcPct val="700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</a:rPr>
              <a:t>of Commission Officers</a:t>
            </a:r>
            <a:r>
              <a:rPr lang="en-US" sz="1800" dirty="0">
                <a:latin typeface="Arial" charset="0"/>
              </a:rPr>
              <a:t> </a:t>
            </a:r>
          </a:p>
        </p:txBody>
      </p:sp>
      <p:sp>
        <p:nvSpPr>
          <p:cNvPr id="4122" name="Oval 4"/>
          <p:cNvSpPr>
            <a:spLocks noChangeArrowheads="1"/>
          </p:cNvSpPr>
          <p:nvPr/>
        </p:nvSpPr>
        <p:spPr bwMode="auto">
          <a:xfrm>
            <a:off x="171450" y="1763713"/>
            <a:ext cx="2089150" cy="935037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BFDFF"/>
                </a:solidFill>
                <a:latin typeface="Arial" charset="0"/>
              </a:rPr>
              <a:t>FIG Foundation</a:t>
            </a:r>
          </a:p>
        </p:txBody>
      </p:sp>
      <p:sp>
        <p:nvSpPr>
          <p:cNvPr id="4123" name="Line 17"/>
          <p:cNvSpPr>
            <a:spLocks noChangeShapeType="1"/>
          </p:cNvSpPr>
          <p:nvPr/>
        </p:nvSpPr>
        <p:spPr bwMode="auto">
          <a:xfrm flipH="1">
            <a:off x="2260600" y="2224088"/>
            <a:ext cx="582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124" name="Oval 4"/>
          <p:cNvSpPr>
            <a:spLocks noChangeArrowheads="1"/>
          </p:cNvSpPr>
          <p:nvPr/>
        </p:nvSpPr>
        <p:spPr bwMode="auto">
          <a:xfrm>
            <a:off x="179388" y="4384675"/>
            <a:ext cx="2089150" cy="935038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BFDFF"/>
                </a:solidFill>
                <a:latin typeface="Arial" charset="0"/>
              </a:rPr>
              <a:t>Commissions</a:t>
            </a:r>
          </a:p>
          <a:p>
            <a:pPr algn="ctr"/>
            <a:r>
              <a:rPr lang="en-US" sz="1400" dirty="0">
                <a:solidFill>
                  <a:srgbClr val="FBFDFF"/>
                </a:solidFill>
                <a:latin typeface="Arial" charset="0"/>
              </a:rPr>
              <a:t>Chairs and Vice Chairs</a:t>
            </a:r>
          </a:p>
        </p:txBody>
      </p:sp>
      <p:sp>
        <p:nvSpPr>
          <p:cNvPr id="4125" name="Oval 4"/>
          <p:cNvSpPr>
            <a:spLocks noChangeArrowheads="1"/>
          </p:cNvSpPr>
          <p:nvPr/>
        </p:nvSpPr>
        <p:spPr bwMode="auto">
          <a:xfrm>
            <a:off x="2411413" y="4383088"/>
            <a:ext cx="2089150" cy="935037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BFDFF"/>
                </a:solidFill>
                <a:latin typeface="Arial" charset="0"/>
              </a:rPr>
              <a:t>Networks</a:t>
            </a:r>
          </a:p>
          <a:p>
            <a:pPr algn="ctr"/>
            <a:r>
              <a:rPr lang="en-US" sz="1200" dirty="0">
                <a:solidFill>
                  <a:srgbClr val="FBFDFF"/>
                </a:solidFill>
                <a:latin typeface="Arial" charset="0"/>
              </a:rPr>
              <a:t>Chairs and members</a:t>
            </a:r>
          </a:p>
          <a:p>
            <a:pPr algn="ctr"/>
            <a:r>
              <a:rPr lang="en-US" sz="1200" dirty="0">
                <a:solidFill>
                  <a:srgbClr val="FBFDFF"/>
                </a:solidFill>
                <a:latin typeface="Arial" charset="0"/>
              </a:rPr>
              <a:t>Delegates and </a:t>
            </a:r>
          </a:p>
          <a:p>
            <a:pPr algn="ctr"/>
            <a:r>
              <a:rPr lang="en-US" sz="1200" dirty="0">
                <a:solidFill>
                  <a:srgbClr val="FBFDFF"/>
                </a:solidFill>
                <a:latin typeface="Arial" charset="0"/>
              </a:rPr>
              <a:t>correspondents</a:t>
            </a:r>
            <a:endParaRPr lang="en-US" sz="1800" dirty="0">
              <a:solidFill>
                <a:srgbClr val="FBFDFF"/>
              </a:solidFill>
              <a:latin typeface="Arial" charset="0"/>
            </a:endParaRPr>
          </a:p>
        </p:txBody>
      </p:sp>
      <p:sp>
        <p:nvSpPr>
          <p:cNvPr id="4126" name="Oval 4"/>
          <p:cNvSpPr>
            <a:spLocks noChangeArrowheads="1"/>
          </p:cNvSpPr>
          <p:nvPr/>
        </p:nvSpPr>
        <p:spPr bwMode="auto">
          <a:xfrm>
            <a:off x="4714875" y="4349750"/>
            <a:ext cx="2089150" cy="935038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BFDFF"/>
                </a:solidFill>
                <a:latin typeface="Arial" charset="0"/>
              </a:rPr>
              <a:t>Task Forces</a:t>
            </a:r>
          </a:p>
          <a:p>
            <a:pPr algn="ctr"/>
            <a:r>
              <a:rPr lang="en-US" sz="1200" dirty="0">
                <a:solidFill>
                  <a:srgbClr val="FBFDFF"/>
                </a:solidFill>
                <a:latin typeface="Arial" charset="0"/>
              </a:rPr>
              <a:t>Chairs and Members</a:t>
            </a:r>
            <a:endParaRPr lang="en-US" sz="1800" dirty="0">
              <a:solidFill>
                <a:srgbClr val="FBFDFF"/>
              </a:solidFill>
              <a:latin typeface="Arial" charset="0"/>
            </a:endParaRPr>
          </a:p>
        </p:txBody>
      </p:sp>
      <p:sp>
        <p:nvSpPr>
          <p:cNvPr id="4127" name="Oval 4"/>
          <p:cNvSpPr>
            <a:spLocks noChangeArrowheads="1"/>
          </p:cNvSpPr>
          <p:nvPr/>
        </p:nvSpPr>
        <p:spPr bwMode="auto">
          <a:xfrm>
            <a:off x="6948488" y="4291013"/>
            <a:ext cx="2089150" cy="935037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BFDFF"/>
                </a:solidFill>
                <a:latin typeface="Arial" charset="0"/>
              </a:rPr>
              <a:t>Permanent </a:t>
            </a:r>
          </a:p>
          <a:p>
            <a:pPr algn="ctr"/>
            <a:r>
              <a:rPr lang="en-US" sz="1800" dirty="0">
                <a:solidFill>
                  <a:srgbClr val="FBFDFF"/>
                </a:solidFill>
                <a:latin typeface="Arial" charset="0"/>
              </a:rPr>
              <a:t>Institutions</a:t>
            </a:r>
          </a:p>
          <a:p>
            <a:pPr algn="ctr"/>
            <a:r>
              <a:rPr lang="en-US" sz="1200" dirty="0">
                <a:solidFill>
                  <a:srgbClr val="FBFDFF"/>
                </a:solidFill>
                <a:latin typeface="Arial" charset="0"/>
              </a:rPr>
              <a:t>Director and members</a:t>
            </a:r>
            <a:endParaRPr lang="en-US" sz="1800" dirty="0">
              <a:solidFill>
                <a:srgbClr val="FBFDFF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dsholder til dato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a-DK" sz="1400" dirty="0"/>
          </a:p>
          <a:p>
            <a:pPr eaLnBrk="1" hangingPunct="1"/>
            <a:endParaRPr lang="da-DK" sz="1400" dirty="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84188" y="36513"/>
            <a:ext cx="88392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vantGarde" pitchFamily="34" charset="0"/>
              </a:rPr>
              <a:t>               </a:t>
            </a:r>
          </a:p>
          <a:p>
            <a:pPr eaLnBrk="1" hangingPunct="1"/>
            <a:r>
              <a:rPr lang="en-US" sz="1800">
                <a:latin typeface="AvantGarde" pitchFamily="34" charset="0"/>
              </a:rPr>
              <a:t>	International Federation of Surveyors</a:t>
            </a:r>
            <a:br>
              <a:rPr lang="en-US" sz="1800">
                <a:latin typeface="AvantGarde" pitchFamily="34" charset="0"/>
              </a:rPr>
            </a:br>
            <a:r>
              <a:rPr lang="en-US" sz="1800">
                <a:latin typeface="AvantGarde" pitchFamily="34" charset="0"/>
              </a:rPr>
              <a:t>              Fédération Internationale des Géomètres</a:t>
            </a:r>
            <a:br>
              <a:rPr lang="en-US" sz="1800">
                <a:latin typeface="AvantGarde" pitchFamily="34" charset="0"/>
              </a:rPr>
            </a:br>
            <a:r>
              <a:rPr lang="en-US" sz="1800">
                <a:latin typeface="AvantGarde" pitchFamily="34" charset="0"/>
              </a:rPr>
              <a:t>              International Vereinigung der Vermessungsingenieure</a:t>
            </a:r>
          </a:p>
          <a:p>
            <a:pPr eaLnBrk="1" hangingPunct="1"/>
            <a:r>
              <a:rPr lang="en-US" sz="1800">
                <a:latin typeface="AvantGarde" pitchFamily="34" charset="0"/>
              </a:rPr>
              <a:t/>
            </a:r>
            <a:br>
              <a:rPr lang="en-US" sz="1800">
                <a:latin typeface="AvantGarde" pitchFamily="34" charset="0"/>
              </a:rPr>
            </a:br>
            <a:endParaRPr lang="en-US"/>
          </a:p>
        </p:txBody>
      </p:sp>
      <p:sp>
        <p:nvSpPr>
          <p:cNvPr id="5124" name="Tekstboks 3"/>
          <p:cNvSpPr txBox="1">
            <a:spLocks noChangeArrowheads="1"/>
          </p:cNvSpPr>
          <p:nvPr/>
        </p:nvSpPr>
        <p:spPr bwMode="auto">
          <a:xfrm>
            <a:off x="288925" y="1049627"/>
            <a:ext cx="84089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a-DK" dirty="0"/>
          </a:p>
          <a:p>
            <a:pPr eaLnBrk="1" hangingPunct="1"/>
            <a:r>
              <a:rPr lang="da-DK" sz="2400" dirty="0">
                <a:latin typeface="Arial" pitchFamily="34" charset="0"/>
                <a:cs typeface="Arial" pitchFamily="34" charset="0"/>
              </a:rPr>
              <a:t>FIG </a:t>
            </a:r>
            <a:r>
              <a:rPr lang="da-DK" sz="2400" dirty="0" err="1">
                <a:latin typeface="Arial" pitchFamily="34" charset="0"/>
                <a:cs typeface="Arial" pitchFamily="34" charset="0"/>
              </a:rPr>
              <a:t>Council</a:t>
            </a:r>
            <a:endParaRPr lang="da-DK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TextBox 16"/>
          <p:cNvSpPr txBox="1">
            <a:spLocks noChangeArrowheads="1"/>
          </p:cNvSpPr>
          <p:nvPr/>
        </p:nvSpPr>
        <p:spPr bwMode="auto">
          <a:xfrm>
            <a:off x="3644131" y="4496513"/>
            <a:ext cx="1431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C33610"/>
                </a:solidFill>
                <a:latin typeface="Verdana" pitchFamily="34" charset="0"/>
              </a:rPr>
              <a:t>Bruno </a:t>
            </a:r>
            <a:r>
              <a:rPr lang="en-US" sz="1200" dirty="0" err="1">
                <a:solidFill>
                  <a:srgbClr val="C33610"/>
                </a:solidFill>
                <a:latin typeface="Verdana" pitchFamily="34" charset="0"/>
              </a:rPr>
              <a:t>Razza</a:t>
            </a:r>
            <a:r>
              <a:rPr lang="en-US" sz="1200" dirty="0">
                <a:solidFill>
                  <a:srgbClr val="C33610"/>
                </a:solidFill>
                <a:latin typeface="Verdana" pitchFamily="34" charset="0"/>
              </a:rPr>
              <a:t/>
            </a:r>
            <a:br>
              <a:rPr lang="en-US" sz="1200" dirty="0">
                <a:solidFill>
                  <a:srgbClr val="C33610"/>
                </a:solidFill>
                <a:latin typeface="Verdana" pitchFamily="34" charset="0"/>
              </a:rPr>
            </a:br>
            <a:r>
              <a:rPr lang="en-US" sz="1200" dirty="0" err="1">
                <a:solidFill>
                  <a:srgbClr val="C33610"/>
                </a:solidFill>
                <a:latin typeface="Verdana" pitchFamily="34" charset="0"/>
              </a:rPr>
              <a:t>CNGeGL</a:t>
            </a:r>
            <a:r>
              <a:rPr lang="en-US" sz="1200" dirty="0">
                <a:solidFill>
                  <a:srgbClr val="C33610"/>
                </a:solidFill>
                <a:latin typeface="Verdana" pitchFamily="34" charset="0"/>
              </a:rPr>
              <a:t> (Italy)</a:t>
            </a:r>
            <a:endParaRPr lang="en-US" sz="1200" i="1" dirty="0">
              <a:solidFill>
                <a:srgbClr val="C33610"/>
              </a:solidFill>
              <a:latin typeface="Verdana" pitchFamily="34" charset="0"/>
            </a:endParaRPr>
          </a:p>
          <a:p>
            <a:pPr eaLnBrk="1" hangingPunct="1"/>
            <a:r>
              <a:rPr lang="en-US" sz="1200" dirty="0">
                <a:solidFill>
                  <a:srgbClr val="C33610"/>
                </a:solidFill>
                <a:latin typeface="Verdana" pitchFamily="34" charset="0"/>
              </a:rPr>
              <a:t>Vice President</a:t>
            </a:r>
          </a:p>
        </p:txBody>
      </p:sp>
      <p:sp>
        <p:nvSpPr>
          <p:cNvPr id="5129" name="TextBox 17"/>
          <p:cNvSpPr txBox="1">
            <a:spLocks noChangeArrowheads="1"/>
          </p:cNvSpPr>
          <p:nvPr/>
        </p:nvSpPr>
        <p:spPr bwMode="auto">
          <a:xfrm>
            <a:off x="5425057" y="4504450"/>
            <a:ext cx="152320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dirty="0" err="1">
                <a:solidFill>
                  <a:srgbClr val="C33610"/>
                </a:solidFill>
                <a:latin typeface="Verdana" pitchFamily="34" charset="0"/>
              </a:rPr>
              <a:t>PengFei</a:t>
            </a:r>
            <a:r>
              <a:rPr lang="en-US" sz="1200" dirty="0">
                <a:solidFill>
                  <a:srgbClr val="C33610"/>
                </a:solidFill>
                <a:latin typeface="Verdana" pitchFamily="34" charset="0"/>
              </a:rPr>
              <a:t> Cheng</a:t>
            </a:r>
          </a:p>
          <a:p>
            <a:pPr eaLnBrk="1" hangingPunct="1"/>
            <a:r>
              <a:rPr lang="en-US" sz="1200" dirty="0">
                <a:solidFill>
                  <a:srgbClr val="C33610"/>
                </a:solidFill>
                <a:latin typeface="Verdana" pitchFamily="34" charset="0"/>
              </a:rPr>
              <a:t>CSGPC (China) </a:t>
            </a:r>
          </a:p>
          <a:p>
            <a:pPr eaLnBrk="1" hangingPunct="1"/>
            <a:r>
              <a:rPr lang="en-US" sz="1200" dirty="0">
                <a:solidFill>
                  <a:srgbClr val="C33610"/>
                </a:solidFill>
                <a:latin typeface="Verdana" pitchFamily="34" charset="0"/>
              </a:rPr>
              <a:t>Vice President</a:t>
            </a:r>
          </a:p>
        </p:txBody>
      </p:sp>
      <p:sp>
        <p:nvSpPr>
          <p:cNvPr id="5132" name="TextBox 16"/>
          <p:cNvSpPr txBox="1">
            <a:spLocks noChangeArrowheads="1"/>
          </p:cNvSpPr>
          <p:nvPr/>
        </p:nvSpPr>
        <p:spPr bwMode="auto">
          <a:xfrm>
            <a:off x="96838" y="4474288"/>
            <a:ext cx="1849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C33610"/>
                </a:solidFill>
                <a:latin typeface="Verdana" pitchFamily="34" charset="0"/>
              </a:rPr>
              <a:t>Chryssy Potsiou</a:t>
            </a:r>
            <a:br>
              <a:rPr lang="en-US" sz="1200" dirty="0">
                <a:solidFill>
                  <a:srgbClr val="C33610"/>
                </a:solidFill>
                <a:latin typeface="Verdana" pitchFamily="34" charset="0"/>
              </a:rPr>
            </a:br>
            <a:r>
              <a:rPr lang="en-US" sz="1200" dirty="0" smtClean="0">
                <a:solidFill>
                  <a:srgbClr val="C33610"/>
                </a:solidFill>
                <a:latin typeface="Verdana" pitchFamily="34" charset="0"/>
              </a:rPr>
              <a:t>TCG </a:t>
            </a:r>
            <a:r>
              <a:rPr lang="en-US" sz="1200" dirty="0">
                <a:solidFill>
                  <a:srgbClr val="C33610"/>
                </a:solidFill>
                <a:latin typeface="Verdana" pitchFamily="34" charset="0"/>
              </a:rPr>
              <a:t>(Greece)</a:t>
            </a:r>
            <a:endParaRPr lang="en-US" sz="1200" i="1" dirty="0">
              <a:solidFill>
                <a:srgbClr val="C33610"/>
              </a:solidFill>
              <a:latin typeface="Verdana" pitchFamily="34" charset="0"/>
            </a:endParaRPr>
          </a:p>
          <a:p>
            <a:pPr eaLnBrk="1" hangingPunct="1"/>
            <a:r>
              <a:rPr lang="en-US" sz="1200" dirty="0" smtClean="0">
                <a:solidFill>
                  <a:srgbClr val="C33610"/>
                </a:solidFill>
                <a:latin typeface="Verdana" pitchFamily="34" charset="0"/>
              </a:rPr>
              <a:t>President 2015-18</a:t>
            </a:r>
            <a:endParaRPr lang="en-US" sz="1200" dirty="0">
              <a:solidFill>
                <a:srgbClr val="C33610"/>
              </a:solidFill>
              <a:latin typeface="Verdana" pitchFamily="34" charset="0"/>
            </a:endParaRPr>
          </a:p>
        </p:txBody>
      </p:sp>
      <p:sp>
        <p:nvSpPr>
          <p:cNvPr id="5133" name="TextBox 17"/>
          <p:cNvSpPr txBox="1">
            <a:spLocks noChangeArrowheads="1"/>
          </p:cNvSpPr>
          <p:nvPr/>
        </p:nvSpPr>
        <p:spPr bwMode="auto">
          <a:xfrm>
            <a:off x="2002483" y="4474288"/>
            <a:ext cx="1849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C33610"/>
                </a:solidFill>
                <a:latin typeface="Verdana" pitchFamily="34" charset="0"/>
              </a:rPr>
              <a:t>Rudolf Staiger</a:t>
            </a:r>
            <a:br>
              <a:rPr lang="en-US" sz="1200" dirty="0">
                <a:solidFill>
                  <a:srgbClr val="C33610"/>
                </a:solidFill>
                <a:latin typeface="Verdana" pitchFamily="34" charset="0"/>
              </a:rPr>
            </a:br>
            <a:r>
              <a:rPr lang="en-US" sz="1200" dirty="0">
                <a:solidFill>
                  <a:srgbClr val="C33610"/>
                </a:solidFill>
                <a:latin typeface="Verdana" pitchFamily="34" charset="0"/>
              </a:rPr>
              <a:t>DVW (Germany) </a:t>
            </a:r>
          </a:p>
          <a:p>
            <a:pPr eaLnBrk="1" hangingPunct="1"/>
            <a:r>
              <a:rPr lang="en-US" sz="1200" dirty="0">
                <a:solidFill>
                  <a:srgbClr val="C33610"/>
                </a:solidFill>
                <a:latin typeface="Verdana" pitchFamily="34" charset="0"/>
              </a:rPr>
              <a:t>Vice President</a:t>
            </a:r>
          </a:p>
        </p:txBody>
      </p:sp>
      <p:pic>
        <p:nvPicPr>
          <p:cNvPr id="5134" name="Picture 6" descr="http://www.fig.net/comm/chairs_2006/potsiou_1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67751"/>
            <a:ext cx="104616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8" descr="http://www.fig.net/council/images/staiger_1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856" y="2977276"/>
            <a:ext cx="11430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082" y="3013788"/>
            <a:ext cx="12001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999" y="3050301"/>
            <a:ext cx="96202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fig.net/commission8/images/dumashie_1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131871"/>
            <a:ext cx="936104" cy="141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17"/>
          <p:cNvSpPr txBox="1">
            <a:spLocks noChangeArrowheads="1"/>
          </p:cNvSpPr>
          <p:nvPr/>
        </p:nvSpPr>
        <p:spPr bwMode="auto">
          <a:xfrm>
            <a:off x="7231632" y="4551629"/>
            <a:ext cx="152320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C33610"/>
                </a:solidFill>
                <a:latin typeface="Verdana" pitchFamily="34" charset="0"/>
              </a:rPr>
              <a:t>Diane Dumashie</a:t>
            </a:r>
            <a:endParaRPr lang="en-US" sz="1200" dirty="0">
              <a:solidFill>
                <a:srgbClr val="C33610"/>
              </a:solidFill>
              <a:latin typeface="Verdana" pitchFamily="34" charset="0"/>
            </a:endParaRPr>
          </a:p>
          <a:p>
            <a:pPr eaLnBrk="1" hangingPunct="1"/>
            <a:r>
              <a:rPr lang="en-US" sz="1200" dirty="0" smtClean="0">
                <a:solidFill>
                  <a:srgbClr val="C33610"/>
                </a:solidFill>
                <a:latin typeface="Verdana" pitchFamily="34" charset="0"/>
              </a:rPr>
              <a:t>RICS (UK) </a:t>
            </a:r>
            <a:endParaRPr lang="en-US" sz="1200" dirty="0">
              <a:solidFill>
                <a:srgbClr val="C33610"/>
              </a:solidFill>
              <a:latin typeface="Verdana" pitchFamily="34" charset="0"/>
            </a:endParaRPr>
          </a:p>
          <a:p>
            <a:pPr eaLnBrk="1" hangingPunct="1"/>
            <a:r>
              <a:rPr lang="en-US" sz="1200" dirty="0">
                <a:solidFill>
                  <a:srgbClr val="C33610"/>
                </a:solidFill>
                <a:latin typeface="Verdana" pitchFamily="34" charset="0"/>
              </a:rPr>
              <a:t>Vice President</a:t>
            </a:r>
          </a:p>
        </p:txBody>
      </p:sp>
    </p:spTree>
    <p:extLst>
      <p:ext uri="{BB962C8B-B14F-4D97-AF65-F5344CB8AC3E}">
        <p14:creationId xmlns:p14="http://schemas.microsoft.com/office/powerpoint/2010/main" val="214148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dsholder til dato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a-DK" sz="1400"/>
          </a:p>
          <a:p>
            <a:pPr eaLnBrk="1" hangingPunct="1"/>
            <a:endParaRPr lang="da-DK" sz="140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84188" y="36513"/>
            <a:ext cx="88392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vantGarde" pitchFamily="34" charset="0"/>
              </a:rPr>
              <a:t>               </a:t>
            </a:r>
          </a:p>
          <a:p>
            <a:pPr eaLnBrk="1" hangingPunct="1"/>
            <a:r>
              <a:rPr lang="en-US" sz="1800">
                <a:latin typeface="AvantGarde" pitchFamily="34" charset="0"/>
              </a:rPr>
              <a:t>	International Federation of Surveyors</a:t>
            </a:r>
            <a:br>
              <a:rPr lang="en-US" sz="1800">
                <a:latin typeface="AvantGarde" pitchFamily="34" charset="0"/>
              </a:rPr>
            </a:br>
            <a:r>
              <a:rPr lang="en-US" sz="1800">
                <a:latin typeface="AvantGarde" pitchFamily="34" charset="0"/>
              </a:rPr>
              <a:t>              Fédération Internationale des Géomètres</a:t>
            </a:r>
            <a:br>
              <a:rPr lang="en-US" sz="1800">
                <a:latin typeface="AvantGarde" pitchFamily="34" charset="0"/>
              </a:rPr>
            </a:br>
            <a:r>
              <a:rPr lang="en-US" sz="1800">
                <a:latin typeface="AvantGarde" pitchFamily="34" charset="0"/>
              </a:rPr>
              <a:t>              International Vereinigung der Vermessungsingenieure</a:t>
            </a:r>
          </a:p>
          <a:p>
            <a:pPr eaLnBrk="1" hangingPunct="1"/>
            <a:r>
              <a:rPr lang="en-US" sz="1800">
                <a:latin typeface="AvantGarde" pitchFamily="34" charset="0"/>
              </a:rPr>
              <a:t/>
            </a:r>
            <a:br>
              <a:rPr lang="en-US" sz="1800">
                <a:latin typeface="AvantGarde" pitchFamily="34" charset="0"/>
              </a:rPr>
            </a:br>
            <a:endParaRPr lang="en-US"/>
          </a:p>
        </p:txBody>
      </p:sp>
      <p:sp>
        <p:nvSpPr>
          <p:cNvPr id="5124" name="Tekstboks 3"/>
          <p:cNvSpPr txBox="1">
            <a:spLocks noChangeArrowheads="1"/>
          </p:cNvSpPr>
          <p:nvPr/>
        </p:nvSpPr>
        <p:spPr bwMode="auto">
          <a:xfrm>
            <a:off x="288925" y="1049627"/>
            <a:ext cx="84089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a-DK" dirty="0"/>
          </a:p>
          <a:p>
            <a:pPr eaLnBrk="1" hangingPunct="1"/>
            <a:r>
              <a:rPr lang="da-DK" sz="2400" dirty="0" smtClean="0">
                <a:latin typeface="Arial" pitchFamily="34" charset="0"/>
                <a:cs typeface="Arial" pitchFamily="34" charset="0"/>
              </a:rPr>
              <a:t>FIG Office and administration</a:t>
            </a:r>
            <a:endParaRPr lang="da-DK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6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4899065"/>
            <a:ext cx="76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888" y="4867436"/>
            <a:ext cx="76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2" descr="office_2007_6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686" y="2204864"/>
            <a:ext cx="37941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566" y="4930815"/>
            <a:ext cx="69056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3" name="TextBox 48"/>
          <p:cNvSpPr txBox="1">
            <a:spLocks noChangeArrowheads="1"/>
          </p:cNvSpPr>
          <p:nvPr/>
        </p:nvSpPr>
        <p:spPr bwMode="auto">
          <a:xfrm>
            <a:off x="2538686" y="4437112"/>
            <a:ext cx="3908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1200" dirty="0">
                <a:solidFill>
                  <a:srgbClr val="C3361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Complex housing the FIG Office, Copenhagen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06915" y="5060196"/>
            <a:ext cx="1035050" cy="776288"/>
          </a:xfrm>
          <a:prstGeom prst="rect">
            <a:avLst/>
          </a:prstGeom>
        </p:spPr>
      </p:pic>
      <p:sp>
        <p:nvSpPr>
          <p:cNvPr id="25" name="TextBox 48"/>
          <p:cNvSpPr txBox="1">
            <a:spLocks noChangeArrowheads="1"/>
          </p:cNvSpPr>
          <p:nvPr/>
        </p:nvSpPr>
        <p:spPr bwMode="auto">
          <a:xfrm>
            <a:off x="288925" y="6118243"/>
            <a:ext cx="19068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C3361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Louise Friis-Hansen</a:t>
            </a:r>
            <a:br>
              <a:rPr lang="en-US" sz="1200" dirty="0" smtClean="0">
                <a:solidFill>
                  <a:srgbClr val="C3361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200" dirty="0" smtClean="0">
                <a:solidFill>
                  <a:srgbClr val="C3361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FIG Manager</a:t>
            </a:r>
            <a:endParaRPr lang="en-US" sz="1200" dirty="0">
              <a:solidFill>
                <a:srgbClr val="C3361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TextBox 48"/>
          <p:cNvSpPr txBox="1">
            <a:spLocks noChangeArrowheads="1"/>
          </p:cNvSpPr>
          <p:nvPr/>
        </p:nvSpPr>
        <p:spPr bwMode="auto">
          <a:xfrm>
            <a:off x="2526280" y="6117738"/>
            <a:ext cx="19017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C3361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Hanne Elster</a:t>
            </a:r>
            <a:br>
              <a:rPr lang="en-US" sz="1200" dirty="0" smtClean="0">
                <a:solidFill>
                  <a:srgbClr val="C3361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200" dirty="0" smtClean="0">
                <a:solidFill>
                  <a:srgbClr val="C3361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Events and Office Coordinator</a:t>
            </a:r>
            <a:endParaRPr lang="en-US" sz="1200" dirty="0">
              <a:solidFill>
                <a:srgbClr val="C3361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TextBox 48"/>
          <p:cNvSpPr txBox="1">
            <a:spLocks noChangeArrowheads="1"/>
          </p:cNvSpPr>
          <p:nvPr/>
        </p:nvSpPr>
        <p:spPr bwMode="auto">
          <a:xfrm>
            <a:off x="4707009" y="6117738"/>
            <a:ext cx="23132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C3361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Claudia Stormoen Pedersen</a:t>
            </a:r>
            <a:br>
              <a:rPr lang="en-US" sz="1200" dirty="0" smtClean="0">
                <a:solidFill>
                  <a:srgbClr val="C3361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200" dirty="0" smtClean="0">
                <a:solidFill>
                  <a:srgbClr val="C3361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Office and Events Coordinator</a:t>
            </a:r>
            <a:endParaRPr lang="en-US" sz="1200" dirty="0">
              <a:solidFill>
                <a:srgbClr val="C3361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TextBox 48"/>
          <p:cNvSpPr txBox="1">
            <a:spLocks noChangeArrowheads="1"/>
          </p:cNvSpPr>
          <p:nvPr/>
        </p:nvSpPr>
        <p:spPr bwMode="auto">
          <a:xfrm>
            <a:off x="7065962" y="6070937"/>
            <a:ext cx="19068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C3361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Maria Bargholz</a:t>
            </a:r>
          </a:p>
          <a:p>
            <a:pPr eaLnBrk="1" hangingPunct="1"/>
            <a:r>
              <a:rPr lang="en-US" sz="1200" dirty="0" smtClean="0">
                <a:solidFill>
                  <a:srgbClr val="C3361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Book keeper</a:t>
            </a:r>
            <a:endParaRPr lang="en-US" sz="1200" dirty="0">
              <a:solidFill>
                <a:srgbClr val="C3361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dsholder til dato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a-DK" sz="1400"/>
          </a:p>
          <a:p>
            <a:pPr eaLnBrk="1" hangingPunct="1"/>
            <a:endParaRPr lang="da-DK" sz="140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84188" y="36513"/>
            <a:ext cx="88392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vantGarde" pitchFamily="34" charset="0"/>
              </a:rPr>
              <a:t>               </a:t>
            </a:r>
          </a:p>
          <a:p>
            <a:pPr eaLnBrk="1" hangingPunct="1"/>
            <a:r>
              <a:rPr lang="en-US" sz="1800" dirty="0">
                <a:latin typeface="AvantGarde" pitchFamily="34" charset="0"/>
              </a:rPr>
              <a:t>	International Federation of Surveyors</a:t>
            </a:r>
            <a:br>
              <a:rPr lang="en-US" sz="1800" dirty="0">
                <a:latin typeface="AvantGarde" pitchFamily="34" charset="0"/>
              </a:rPr>
            </a:br>
            <a:r>
              <a:rPr lang="en-US" sz="1800" dirty="0">
                <a:latin typeface="AvantGarde" pitchFamily="34" charset="0"/>
              </a:rPr>
              <a:t>              </a:t>
            </a:r>
            <a:r>
              <a:rPr lang="en-US" sz="1800" dirty="0" err="1">
                <a:latin typeface="AvantGarde" pitchFamily="34" charset="0"/>
              </a:rPr>
              <a:t>Fédération</a:t>
            </a:r>
            <a:r>
              <a:rPr lang="en-US" sz="1800" dirty="0">
                <a:latin typeface="AvantGarde" pitchFamily="34" charset="0"/>
              </a:rPr>
              <a:t> </a:t>
            </a:r>
            <a:r>
              <a:rPr lang="en-US" sz="1800" dirty="0" err="1">
                <a:latin typeface="AvantGarde" pitchFamily="34" charset="0"/>
              </a:rPr>
              <a:t>Internationale</a:t>
            </a:r>
            <a:r>
              <a:rPr lang="en-US" sz="1800" dirty="0">
                <a:latin typeface="AvantGarde" pitchFamily="34" charset="0"/>
              </a:rPr>
              <a:t> des </a:t>
            </a:r>
            <a:r>
              <a:rPr lang="en-US" sz="1800" dirty="0" err="1">
                <a:latin typeface="AvantGarde" pitchFamily="34" charset="0"/>
              </a:rPr>
              <a:t>Géomètres</a:t>
            </a:r>
            <a:r>
              <a:rPr lang="en-US" sz="1800" dirty="0">
                <a:latin typeface="AvantGarde" pitchFamily="34" charset="0"/>
              </a:rPr>
              <a:t/>
            </a:r>
            <a:br>
              <a:rPr lang="en-US" sz="1800" dirty="0">
                <a:latin typeface="AvantGarde" pitchFamily="34" charset="0"/>
              </a:rPr>
            </a:br>
            <a:r>
              <a:rPr lang="en-US" sz="1800" dirty="0">
                <a:latin typeface="AvantGarde" pitchFamily="34" charset="0"/>
              </a:rPr>
              <a:t>              International </a:t>
            </a:r>
            <a:r>
              <a:rPr lang="en-US" sz="1800" dirty="0" err="1">
                <a:latin typeface="AvantGarde" pitchFamily="34" charset="0"/>
              </a:rPr>
              <a:t>Vereinigung</a:t>
            </a:r>
            <a:r>
              <a:rPr lang="en-US" sz="1800" dirty="0">
                <a:latin typeface="AvantGarde" pitchFamily="34" charset="0"/>
              </a:rPr>
              <a:t> der </a:t>
            </a:r>
            <a:r>
              <a:rPr lang="en-US" sz="1800" dirty="0" err="1">
                <a:latin typeface="AvantGarde" pitchFamily="34" charset="0"/>
              </a:rPr>
              <a:t>Vermessungsingenieure</a:t>
            </a:r>
            <a:endParaRPr lang="en-US" sz="1800" dirty="0">
              <a:latin typeface="AvantGarde" pitchFamily="34" charset="0"/>
            </a:endParaRPr>
          </a:p>
          <a:p>
            <a:pPr eaLnBrk="1" hangingPunct="1"/>
            <a:r>
              <a:rPr lang="en-US" sz="1800" dirty="0">
                <a:latin typeface="AvantGarde" pitchFamily="34" charset="0"/>
              </a:rPr>
              <a:t/>
            </a:r>
            <a:br>
              <a:rPr lang="en-US" sz="1800" dirty="0">
                <a:latin typeface="AvantGarde" pitchFamily="34" charset="0"/>
              </a:rPr>
            </a:br>
            <a:endParaRPr lang="en-US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403350" y="6092825"/>
            <a:ext cx="41767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895600" y="5943600"/>
            <a:ext cx="2181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77190" name="Rectangle 6"/>
          <p:cNvSpPr>
            <a:spLocks noChangeArrowheads="1"/>
          </p:cNvSpPr>
          <p:nvPr/>
        </p:nvSpPr>
        <p:spPr bwMode="auto">
          <a:xfrm>
            <a:off x="3635375" y="1524865"/>
            <a:ext cx="19848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Members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23850" y="2029690"/>
            <a:ext cx="85686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CC0000"/>
              </a:buClr>
              <a:buSzPct val="75000"/>
              <a:buFont typeface="Wingdings" pitchFamily="2" charset="2"/>
              <a:buChar char="§"/>
            </a:pPr>
            <a:r>
              <a:rPr lang="en-GB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121 </a:t>
            </a:r>
            <a:r>
              <a:rPr lang="en-GB" sz="1800" b="1" dirty="0">
                <a:latin typeface="Arial" pitchFamily="34" charset="0"/>
                <a:cs typeface="Arial" pitchFamily="34" charset="0"/>
              </a:rPr>
              <a:t>countries represented in </a:t>
            </a: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2015 </a:t>
            </a:r>
            <a:r>
              <a:rPr lang="en-GB" sz="1800" b="1" dirty="0">
                <a:latin typeface="Arial" pitchFamily="34" charset="0"/>
                <a:cs typeface="Arial" pitchFamily="34" charset="0"/>
              </a:rPr>
              <a:t>– more than 300,000 individuals 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2" descr="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844" y="2509552"/>
            <a:ext cx="8839426" cy="4333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dsholder til dato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a-DK" sz="1400"/>
          </a:p>
          <a:p>
            <a:pPr eaLnBrk="1" hangingPunct="1"/>
            <a:endParaRPr lang="da-DK" sz="140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1676400"/>
            <a:ext cx="9144000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algn="ctr"/>
            <a:r>
              <a:rPr lang="da-DK" sz="3600" b="1"/>
              <a:t>		</a:t>
            </a:r>
          </a:p>
          <a:p>
            <a:pPr algn="ctr"/>
            <a:endParaRPr lang="en-GB" sz="4400" b="1">
              <a:cs typeface="Times New Roman" pitchFamily="18" charset="0"/>
            </a:endParaRPr>
          </a:p>
          <a:p>
            <a:pPr algn="ctr" eaLnBrk="0" hangingPunct="0"/>
            <a:endParaRPr lang="en-GB" sz="2400" b="1">
              <a:cs typeface="Times New Roman" pitchFamily="18" charset="0"/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484188" y="36513"/>
            <a:ext cx="88392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vantGarde" pitchFamily="34" charset="0"/>
              </a:rPr>
              <a:t>               </a:t>
            </a:r>
          </a:p>
          <a:p>
            <a:pPr eaLnBrk="1" hangingPunct="1"/>
            <a:r>
              <a:rPr lang="en-US" sz="1800" dirty="0">
                <a:latin typeface="AvantGarde" pitchFamily="34" charset="0"/>
              </a:rPr>
              <a:t>	International Federation of Surveyors</a:t>
            </a:r>
            <a:br>
              <a:rPr lang="en-US" sz="1800" dirty="0">
                <a:latin typeface="AvantGarde" pitchFamily="34" charset="0"/>
              </a:rPr>
            </a:br>
            <a:r>
              <a:rPr lang="en-US" sz="1800" dirty="0">
                <a:latin typeface="AvantGarde" pitchFamily="34" charset="0"/>
              </a:rPr>
              <a:t>              </a:t>
            </a:r>
            <a:r>
              <a:rPr lang="en-US" sz="1800" dirty="0" err="1">
                <a:latin typeface="AvantGarde" pitchFamily="34" charset="0"/>
              </a:rPr>
              <a:t>Fédération</a:t>
            </a:r>
            <a:r>
              <a:rPr lang="en-US" sz="1800" dirty="0">
                <a:latin typeface="AvantGarde" pitchFamily="34" charset="0"/>
              </a:rPr>
              <a:t> </a:t>
            </a:r>
            <a:r>
              <a:rPr lang="en-US" sz="1800" dirty="0" err="1">
                <a:latin typeface="AvantGarde" pitchFamily="34" charset="0"/>
              </a:rPr>
              <a:t>Internationale</a:t>
            </a:r>
            <a:r>
              <a:rPr lang="en-US" sz="1800" dirty="0">
                <a:latin typeface="AvantGarde" pitchFamily="34" charset="0"/>
              </a:rPr>
              <a:t> des </a:t>
            </a:r>
            <a:r>
              <a:rPr lang="en-US" sz="1800" dirty="0" err="1">
                <a:latin typeface="AvantGarde" pitchFamily="34" charset="0"/>
              </a:rPr>
              <a:t>Géomètres</a:t>
            </a:r>
            <a:r>
              <a:rPr lang="en-US" sz="1800" dirty="0">
                <a:latin typeface="AvantGarde" pitchFamily="34" charset="0"/>
              </a:rPr>
              <a:t/>
            </a:r>
            <a:br>
              <a:rPr lang="en-US" sz="1800" dirty="0">
                <a:latin typeface="AvantGarde" pitchFamily="34" charset="0"/>
              </a:rPr>
            </a:br>
            <a:r>
              <a:rPr lang="en-US" sz="1800" dirty="0">
                <a:latin typeface="AvantGarde" pitchFamily="34" charset="0"/>
              </a:rPr>
              <a:t>              International </a:t>
            </a:r>
            <a:r>
              <a:rPr lang="en-US" sz="1800" dirty="0" err="1">
                <a:latin typeface="AvantGarde" pitchFamily="34" charset="0"/>
              </a:rPr>
              <a:t>Vereinigung</a:t>
            </a:r>
            <a:r>
              <a:rPr lang="en-US" sz="1800" dirty="0">
                <a:latin typeface="AvantGarde" pitchFamily="34" charset="0"/>
              </a:rPr>
              <a:t> der </a:t>
            </a:r>
            <a:r>
              <a:rPr lang="en-US" sz="1800" dirty="0" err="1">
                <a:latin typeface="AvantGarde" pitchFamily="34" charset="0"/>
              </a:rPr>
              <a:t>Vermessungsingenieure</a:t>
            </a:r>
            <a:endParaRPr lang="en-US" sz="1800" dirty="0">
              <a:latin typeface="AvantGarde" pitchFamily="34" charset="0"/>
            </a:endParaRPr>
          </a:p>
          <a:p>
            <a:pPr eaLnBrk="1" hangingPunct="1"/>
            <a:r>
              <a:rPr lang="en-US" sz="1800" dirty="0">
                <a:latin typeface="AvantGarde" pitchFamily="34" charset="0"/>
              </a:rPr>
              <a:t/>
            </a:r>
            <a:br>
              <a:rPr lang="en-US" sz="1800" dirty="0">
                <a:latin typeface="AvantGarde" pitchFamily="34" charset="0"/>
              </a:rPr>
            </a:br>
            <a:endParaRPr lang="en-US" dirty="0"/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2895600" y="5943600"/>
            <a:ext cx="2181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79238" name="Rectangle 6"/>
          <p:cNvSpPr>
            <a:spLocks noChangeArrowheads="1"/>
          </p:cNvSpPr>
          <p:nvPr/>
        </p:nvSpPr>
        <p:spPr bwMode="auto">
          <a:xfrm>
            <a:off x="3635375" y="1844675"/>
            <a:ext cx="19848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Members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323850" y="2379663"/>
            <a:ext cx="84963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800" dirty="0">
                <a:latin typeface="Arial" pitchFamily="34" charset="0"/>
                <a:cs typeface="Arial" pitchFamily="34" charset="0"/>
              </a:rPr>
              <a:t>Membership categories: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101 member associations from 88 countries</a:t>
            </a: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45 affiliate members from 43 countries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GB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92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cademic members from 58 countries</a:t>
            </a:r>
            <a:endParaRPr lang="en-GB" sz="2800" i="1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GB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25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corporate members</a:t>
            </a:r>
          </a:p>
          <a:p>
            <a:pPr>
              <a:buClr>
                <a:srgbClr val="CC0000"/>
              </a:buClr>
              <a:buFont typeface="Wingdings" pitchFamily="2" charset="2"/>
              <a:buNone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  1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correspondents 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 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honorary presidents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32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honorary members</a:t>
            </a:r>
            <a:endParaRPr lang="da-DK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dsholder til dato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a-DK" sz="1400"/>
          </a:p>
          <a:p>
            <a:pPr eaLnBrk="1" hangingPunct="1"/>
            <a:endParaRPr lang="da-DK" sz="1400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1676400"/>
            <a:ext cx="9144000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algn="ctr"/>
            <a:r>
              <a:rPr lang="da-DK" sz="3600" b="1"/>
              <a:t>		</a:t>
            </a:r>
          </a:p>
          <a:p>
            <a:pPr algn="ctr"/>
            <a:endParaRPr lang="en-GB" sz="4400" b="1">
              <a:cs typeface="Times New Roman" pitchFamily="18" charset="0"/>
            </a:endParaRPr>
          </a:p>
          <a:p>
            <a:pPr algn="ctr" eaLnBrk="0" hangingPunct="0"/>
            <a:endParaRPr lang="en-GB" sz="2400" b="1">
              <a:cs typeface="Times New Roman" pitchFamily="18" charset="0"/>
            </a:endParaRP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484188" y="36513"/>
            <a:ext cx="88392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vantGarde" pitchFamily="34" charset="0"/>
              </a:rPr>
              <a:t>               </a:t>
            </a:r>
          </a:p>
          <a:p>
            <a:pPr eaLnBrk="1" hangingPunct="1"/>
            <a:r>
              <a:rPr lang="en-US" sz="1800">
                <a:latin typeface="AvantGarde" pitchFamily="34" charset="0"/>
              </a:rPr>
              <a:t>	International Federation of Surveyors</a:t>
            </a:r>
            <a:br>
              <a:rPr lang="en-US" sz="1800">
                <a:latin typeface="AvantGarde" pitchFamily="34" charset="0"/>
              </a:rPr>
            </a:br>
            <a:r>
              <a:rPr lang="en-US" sz="1800">
                <a:latin typeface="AvantGarde" pitchFamily="34" charset="0"/>
              </a:rPr>
              <a:t>              Fédération Internationale des Géomètres</a:t>
            </a:r>
            <a:br>
              <a:rPr lang="en-US" sz="1800">
                <a:latin typeface="AvantGarde" pitchFamily="34" charset="0"/>
              </a:rPr>
            </a:br>
            <a:r>
              <a:rPr lang="en-US" sz="1800">
                <a:latin typeface="AvantGarde" pitchFamily="34" charset="0"/>
              </a:rPr>
              <a:t>              International Vereinigung der Vermessungsingenieure</a:t>
            </a:r>
          </a:p>
          <a:p>
            <a:pPr eaLnBrk="1" hangingPunct="1"/>
            <a:r>
              <a:rPr lang="en-US" sz="1800">
                <a:latin typeface="AvantGarde" pitchFamily="34" charset="0"/>
              </a:rPr>
              <a:t/>
            </a:r>
            <a:br>
              <a:rPr lang="en-US" sz="1800">
                <a:latin typeface="AvantGarde" pitchFamily="34" charset="0"/>
              </a:rPr>
            </a:br>
            <a:endParaRPr lang="en-US"/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1403350" y="6092825"/>
            <a:ext cx="41767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2895600" y="5943600"/>
            <a:ext cx="2181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44774" name="Rectangle 6"/>
          <p:cNvSpPr>
            <a:spLocks noChangeArrowheads="1"/>
          </p:cNvSpPr>
          <p:nvPr/>
        </p:nvSpPr>
        <p:spPr bwMode="auto">
          <a:xfrm>
            <a:off x="395288" y="1773238"/>
            <a:ext cx="82089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da-DK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FIG Foundation</a:t>
            </a:r>
            <a:br>
              <a:rPr lang="da-DK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da-DK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Building a </a:t>
            </a:r>
            <a:r>
              <a:rPr lang="da-DK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Sustainable</a:t>
            </a:r>
            <a:r>
              <a:rPr lang="da-DK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Future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4787900" y="2492375"/>
            <a:ext cx="40322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None/>
            </a:pPr>
            <a:r>
              <a:rPr lang="da-DK" sz="2800"/>
              <a:t/>
            </a:r>
            <a:br>
              <a:rPr lang="da-DK" sz="2800"/>
            </a:br>
            <a:endParaRPr lang="en-US" sz="2800"/>
          </a:p>
        </p:txBody>
      </p:sp>
      <p:sp>
        <p:nvSpPr>
          <p:cNvPr id="9226" name="Text Box 0"/>
          <p:cNvSpPr txBox="1">
            <a:spLocks noChangeArrowheads="1"/>
          </p:cNvSpPr>
          <p:nvPr/>
        </p:nvSpPr>
        <p:spPr bwMode="auto">
          <a:xfrm>
            <a:off x="484188" y="5282637"/>
            <a:ext cx="84803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a-DK" sz="2400" dirty="0" smtClean="0">
                <a:latin typeface="Arial" pitchFamily="34" charset="0"/>
                <a:cs typeface="Arial" pitchFamily="34" charset="0"/>
              </a:rPr>
              <a:t>Provides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grants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scholarships, promoting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high standards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surveying education, encouraging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research activities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promoting the exchange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da-DK" sz="2400" dirty="0" err="1" smtClean="0">
                <a:latin typeface="Arial" pitchFamily="34" charset="0"/>
                <a:cs typeface="Arial" pitchFamily="34" charset="0"/>
              </a:rPr>
              <a:t>young</a:t>
            </a:r>
            <a:r>
              <a:rPr lang="da-DK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2400" dirty="0" err="1">
                <a:latin typeface="Arial" pitchFamily="34" charset="0"/>
                <a:cs typeface="Arial" pitchFamily="34" charset="0"/>
              </a:rPr>
              <a:t>surveying</a:t>
            </a:r>
            <a:r>
              <a:rPr lang="da-DK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a-DK" sz="2400" dirty="0" err="1">
                <a:latin typeface="Arial" pitchFamily="34" charset="0"/>
                <a:cs typeface="Arial" pitchFamily="34" charset="0"/>
              </a:rPr>
              <a:t>personnel</a:t>
            </a:r>
            <a:r>
              <a:rPr lang="da-DK" sz="2400" dirty="0">
                <a:latin typeface="Arial" pitchFamily="34" charset="0"/>
                <a:cs typeface="Arial" pitchFamily="34" charset="0"/>
              </a:rPr>
              <a:t>.</a:t>
            </a:r>
            <a:endParaRPr lang="da-DK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06" y="3014664"/>
            <a:ext cx="1537494" cy="21621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dsholder til dato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a-DK" sz="1400"/>
          </a:p>
          <a:p>
            <a:pPr eaLnBrk="1" hangingPunct="1"/>
            <a:endParaRPr lang="da-DK" sz="1400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1676400"/>
            <a:ext cx="9144000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algn="ctr"/>
            <a:r>
              <a:rPr lang="da-DK" sz="3600" b="1"/>
              <a:t>		</a:t>
            </a:r>
          </a:p>
          <a:p>
            <a:pPr algn="ctr"/>
            <a:endParaRPr lang="en-GB" sz="4400" b="1">
              <a:cs typeface="Times New Roman" pitchFamily="18" charset="0"/>
            </a:endParaRPr>
          </a:p>
          <a:p>
            <a:pPr algn="ctr" eaLnBrk="0" hangingPunct="0"/>
            <a:endParaRPr lang="en-GB" sz="2400" b="1">
              <a:cs typeface="Times New Roman" pitchFamily="18" charset="0"/>
            </a:endParaRP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484188" y="-27384"/>
            <a:ext cx="88392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vantGarde" pitchFamily="34" charset="0"/>
              </a:rPr>
              <a:t>               </a:t>
            </a:r>
          </a:p>
          <a:p>
            <a:pPr eaLnBrk="1" hangingPunct="1"/>
            <a:r>
              <a:rPr lang="en-US" sz="1800">
                <a:latin typeface="AvantGarde" pitchFamily="34" charset="0"/>
              </a:rPr>
              <a:t>	International Federation of Surveyors</a:t>
            </a:r>
            <a:br>
              <a:rPr lang="en-US" sz="1800">
                <a:latin typeface="AvantGarde" pitchFamily="34" charset="0"/>
              </a:rPr>
            </a:br>
            <a:r>
              <a:rPr lang="en-US" sz="1800">
                <a:latin typeface="AvantGarde" pitchFamily="34" charset="0"/>
              </a:rPr>
              <a:t>              Fédération Internationale des Géomètres</a:t>
            </a:r>
            <a:br>
              <a:rPr lang="en-US" sz="1800">
                <a:latin typeface="AvantGarde" pitchFamily="34" charset="0"/>
              </a:rPr>
            </a:br>
            <a:r>
              <a:rPr lang="en-US" sz="1800">
                <a:latin typeface="AvantGarde" pitchFamily="34" charset="0"/>
              </a:rPr>
              <a:t>              International Vereinigung der Vermessungsingenieure</a:t>
            </a:r>
          </a:p>
          <a:p>
            <a:pPr eaLnBrk="1" hangingPunct="1"/>
            <a:r>
              <a:rPr lang="en-US" sz="1800">
                <a:latin typeface="AvantGarde" pitchFamily="34" charset="0"/>
              </a:rPr>
              <a:t/>
            </a:r>
            <a:br>
              <a:rPr lang="en-US" sz="1800">
                <a:latin typeface="AvantGarde" pitchFamily="34" charset="0"/>
              </a:rPr>
            </a:br>
            <a:endParaRPr lang="en-US"/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1403350" y="6092825"/>
            <a:ext cx="41767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2895600" y="5943600"/>
            <a:ext cx="2181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95622" name="Rectangle 6"/>
          <p:cNvSpPr>
            <a:spLocks noChangeArrowheads="1"/>
          </p:cNvSpPr>
          <p:nvPr/>
        </p:nvSpPr>
        <p:spPr bwMode="auto">
          <a:xfrm>
            <a:off x="3276600" y="1700213"/>
            <a:ext cx="28729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Commissions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395288" y="2205038"/>
            <a:ext cx="8748712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</a:pPr>
            <a:r>
              <a:rPr lang="en-GB" sz="2800" b="1" dirty="0"/>
              <a:t>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1. Professional Practice</a:t>
            </a:r>
          </a:p>
          <a:p>
            <a:pPr>
              <a:buClr>
                <a:srgbClr val="CC0000"/>
              </a:buClr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 2. Professional Education</a:t>
            </a:r>
          </a:p>
          <a:p>
            <a:pPr>
              <a:buClr>
                <a:srgbClr val="CC0000"/>
              </a:buClr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 3. Spatial Information Management</a:t>
            </a:r>
          </a:p>
          <a:p>
            <a:pPr>
              <a:buClr>
                <a:srgbClr val="CC0000"/>
              </a:buClr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 4. Hydrography</a:t>
            </a:r>
          </a:p>
          <a:p>
            <a:pPr>
              <a:buClr>
                <a:srgbClr val="CC0000"/>
              </a:buClr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 5. Positioning and Measurement</a:t>
            </a:r>
          </a:p>
          <a:p>
            <a:pPr>
              <a:buClr>
                <a:srgbClr val="CC0000"/>
              </a:buClr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 6. Engineering Surveys</a:t>
            </a:r>
          </a:p>
          <a:p>
            <a:pPr>
              <a:buClr>
                <a:srgbClr val="CC0000"/>
              </a:buClr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 7. Cadastre and Land Management</a:t>
            </a:r>
          </a:p>
          <a:p>
            <a:pPr>
              <a:buClr>
                <a:srgbClr val="CC0000"/>
              </a:buClr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 8. Spatial Planning and Development</a:t>
            </a:r>
          </a:p>
          <a:p>
            <a:pPr>
              <a:buClr>
                <a:srgbClr val="CC0000"/>
              </a:buClr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 9. Valuation and the Management of Real Estate</a:t>
            </a:r>
          </a:p>
          <a:p>
            <a:pPr>
              <a:buClr>
                <a:srgbClr val="CC0000"/>
              </a:buClr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 10. Construction Economics and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Management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2757</TotalTime>
  <Words>612</Words>
  <Application>Microsoft Office PowerPoint</Application>
  <PresentationFormat>On-screen Show (4:3)</PresentationFormat>
  <Paragraphs>227</Paragraphs>
  <Slides>19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Standarddesign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FIG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 Powerpoint Presentation</dc:title>
  <dc:subject>2014</dc:subject>
  <dc:creator>Louise Friis-Hansen</dc:creator>
  <cp:lastModifiedBy>Claudia Stormoen Pedersen</cp:lastModifiedBy>
  <cp:revision>117</cp:revision>
  <dcterms:created xsi:type="dcterms:W3CDTF">2001-01-16T19:24:47Z</dcterms:created>
  <dcterms:modified xsi:type="dcterms:W3CDTF">2015-02-04T14:39:47Z</dcterms:modified>
</cp:coreProperties>
</file>